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sldIdLst>
    <p:sldId id="256" r:id="rId2"/>
    <p:sldId id="257" r:id="rId3"/>
    <p:sldId id="268" r:id="rId4"/>
    <p:sldId id="258" r:id="rId5"/>
    <p:sldId id="259" r:id="rId6"/>
    <p:sldId id="260" r:id="rId7"/>
    <p:sldId id="270" r:id="rId8"/>
    <p:sldId id="261" r:id="rId9"/>
    <p:sldId id="262" r:id="rId10"/>
    <p:sldId id="264" r:id="rId11"/>
    <p:sldId id="269" r:id="rId12"/>
    <p:sldId id="266" r:id="rId13"/>
    <p:sldId id="267" r:id="rId14"/>
    <p:sldId id="26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A0174B-9C1B-25AA-442C-1A09B5A264DE}" v="1180" dt="2024-12-09T00:10:43.416"/>
    <p1510:client id="{23421803-F001-460B-C61A-24A13443C373}" v="286" dt="2024-12-09T03:17:55.039"/>
    <p1510:client id="{479916B3-2459-03E7-B5DD-5ADF4F6DF68A}" v="48" dt="2024-12-09T03:41:23.471"/>
    <p1510:client id="{8DA34627-C485-FB34-F03F-3FAA6A2DFE25}" v="1" dt="2024-12-09T03:19:30.293"/>
    <p1510:client id="{C404BB4E-5FEC-49AA-A92B-14C7E524617A}" v="648" dt="2024-12-09T00:02:12.383"/>
    <p1510:client id="{DD97F7D8-6037-F951-E04B-549287244265}" v="2498" dt="2024-12-09T00:01:27.0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D24668-7065-4A5F-A2FD-4C97E6A206E0}"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6E151495-404D-4CEC-A286-83763FE2291C}">
      <dgm:prSet/>
      <dgm:spPr/>
      <dgm:t>
        <a:bodyPr/>
        <a:lstStyle/>
        <a:p>
          <a:r>
            <a:rPr lang="en-US">
              <a:latin typeface="Century"/>
            </a:rPr>
            <a:t>Having a good credit mix is crucial to proper fiscal management throughout one's lifetime</a:t>
          </a:r>
        </a:p>
      </dgm:t>
    </dgm:pt>
    <dgm:pt modelId="{813C3B6A-BF26-4035-A568-1B1E99480AD8}" type="parTrans" cxnId="{F053B9B3-8A66-45F9-B4C5-B2DB87ED0433}">
      <dgm:prSet/>
      <dgm:spPr/>
      <dgm:t>
        <a:bodyPr/>
        <a:lstStyle/>
        <a:p>
          <a:endParaRPr lang="en-US"/>
        </a:p>
      </dgm:t>
    </dgm:pt>
    <dgm:pt modelId="{C29CF62E-417D-401D-9EE1-CCE7D4DE1A76}" type="sibTrans" cxnId="{F053B9B3-8A66-45F9-B4C5-B2DB87ED0433}">
      <dgm:prSet/>
      <dgm:spPr/>
      <dgm:t>
        <a:bodyPr/>
        <a:lstStyle/>
        <a:p>
          <a:endParaRPr lang="en-US"/>
        </a:p>
      </dgm:t>
    </dgm:pt>
    <dgm:pt modelId="{04163F2F-4209-4522-98D2-83AC83BA1B85}">
      <dgm:prSet/>
      <dgm:spPr/>
      <dgm:t>
        <a:bodyPr/>
        <a:lstStyle/>
        <a:p>
          <a:r>
            <a:rPr lang="en-US">
              <a:latin typeface="Century"/>
            </a:rPr>
            <a:t>This dataset analyzes a variety of factors such as consumer spending/investing trends, how factors vary by occupations, and the various effects having a good credit mix can have on one's portfolio. </a:t>
          </a:r>
        </a:p>
      </dgm:t>
    </dgm:pt>
    <dgm:pt modelId="{E23EF6DD-FD83-4948-AA8C-2CA6EF1EEB4E}" type="parTrans" cxnId="{5A82EDCD-7C7B-4E92-90FE-E11943888B6A}">
      <dgm:prSet/>
      <dgm:spPr/>
      <dgm:t>
        <a:bodyPr/>
        <a:lstStyle/>
        <a:p>
          <a:endParaRPr lang="en-US"/>
        </a:p>
      </dgm:t>
    </dgm:pt>
    <dgm:pt modelId="{25EEAA1A-BDCD-43C9-A9FB-38084E431A33}" type="sibTrans" cxnId="{5A82EDCD-7C7B-4E92-90FE-E11943888B6A}">
      <dgm:prSet/>
      <dgm:spPr/>
      <dgm:t>
        <a:bodyPr/>
        <a:lstStyle/>
        <a:p>
          <a:endParaRPr lang="en-US"/>
        </a:p>
      </dgm:t>
    </dgm:pt>
    <dgm:pt modelId="{3BB7B5DE-84C1-4170-9D14-67C48FA5B2DA}">
      <dgm:prSet/>
      <dgm:spPr/>
      <dgm:t>
        <a:bodyPr/>
        <a:lstStyle/>
        <a:p>
          <a:r>
            <a:rPr lang="en-US">
              <a:latin typeface="Century"/>
            </a:rPr>
            <a:t>Utilizing the power of tableau and the information this dataset provides, we intend to visually demonstrate the various effects of a credit mix.</a:t>
          </a:r>
        </a:p>
      </dgm:t>
    </dgm:pt>
    <dgm:pt modelId="{8D58A369-2600-4592-8F06-7266AB0984EE}" type="parTrans" cxnId="{56554DF8-36F3-471C-800C-91A9CD5D2EE9}">
      <dgm:prSet/>
      <dgm:spPr/>
      <dgm:t>
        <a:bodyPr/>
        <a:lstStyle/>
        <a:p>
          <a:endParaRPr lang="en-US"/>
        </a:p>
      </dgm:t>
    </dgm:pt>
    <dgm:pt modelId="{6DF50033-56A8-49A8-98FB-392475886380}" type="sibTrans" cxnId="{56554DF8-36F3-471C-800C-91A9CD5D2EE9}">
      <dgm:prSet/>
      <dgm:spPr/>
      <dgm:t>
        <a:bodyPr/>
        <a:lstStyle/>
        <a:p>
          <a:endParaRPr lang="en-US"/>
        </a:p>
      </dgm:t>
    </dgm:pt>
    <dgm:pt modelId="{B7433C84-5D59-4661-8143-24683A855D40}" type="pres">
      <dgm:prSet presAssocID="{00D24668-7065-4A5F-A2FD-4C97E6A206E0}" presName="linear" presStyleCnt="0">
        <dgm:presLayoutVars>
          <dgm:animLvl val="lvl"/>
          <dgm:resizeHandles val="exact"/>
        </dgm:presLayoutVars>
      </dgm:prSet>
      <dgm:spPr/>
    </dgm:pt>
    <dgm:pt modelId="{C8E50933-BE03-4BDF-BA90-81B97FA728D8}" type="pres">
      <dgm:prSet presAssocID="{6E151495-404D-4CEC-A286-83763FE2291C}" presName="parentText" presStyleLbl="node1" presStyleIdx="0" presStyleCnt="3">
        <dgm:presLayoutVars>
          <dgm:chMax val="0"/>
          <dgm:bulletEnabled val="1"/>
        </dgm:presLayoutVars>
      </dgm:prSet>
      <dgm:spPr/>
    </dgm:pt>
    <dgm:pt modelId="{9239DA48-E1BB-4EC0-AA78-AEDE9503E053}" type="pres">
      <dgm:prSet presAssocID="{C29CF62E-417D-401D-9EE1-CCE7D4DE1A76}" presName="spacer" presStyleCnt="0"/>
      <dgm:spPr/>
    </dgm:pt>
    <dgm:pt modelId="{6B79076C-944A-4847-BABA-6EE5610CEE1F}" type="pres">
      <dgm:prSet presAssocID="{04163F2F-4209-4522-98D2-83AC83BA1B85}" presName="parentText" presStyleLbl="node1" presStyleIdx="1" presStyleCnt="3">
        <dgm:presLayoutVars>
          <dgm:chMax val="0"/>
          <dgm:bulletEnabled val="1"/>
        </dgm:presLayoutVars>
      </dgm:prSet>
      <dgm:spPr/>
    </dgm:pt>
    <dgm:pt modelId="{E553F61F-D7E2-4BFC-926D-7D1317602D64}" type="pres">
      <dgm:prSet presAssocID="{25EEAA1A-BDCD-43C9-A9FB-38084E431A33}" presName="spacer" presStyleCnt="0"/>
      <dgm:spPr/>
    </dgm:pt>
    <dgm:pt modelId="{59DB3DEE-2B3D-4AC7-9448-A02F75230D6C}" type="pres">
      <dgm:prSet presAssocID="{3BB7B5DE-84C1-4170-9D14-67C48FA5B2DA}" presName="parentText" presStyleLbl="node1" presStyleIdx="2" presStyleCnt="3">
        <dgm:presLayoutVars>
          <dgm:chMax val="0"/>
          <dgm:bulletEnabled val="1"/>
        </dgm:presLayoutVars>
      </dgm:prSet>
      <dgm:spPr/>
    </dgm:pt>
  </dgm:ptLst>
  <dgm:cxnLst>
    <dgm:cxn modelId="{5D633201-AD55-45FF-84DC-667F5A309F53}" type="presOf" srcId="{3BB7B5DE-84C1-4170-9D14-67C48FA5B2DA}" destId="{59DB3DEE-2B3D-4AC7-9448-A02F75230D6C}" srcOrd="0" destOrd="0" presId="urn:microsoft.com/office/officeart/2005/8/layout/vList2"/>
    <dgm:cxn modelId="{7B096C23-B4AB-49E0-8B9D-433D7CFE9329}" type="presOf" srcId="{6E151495-404D-4CEC-A286-83763FE2291C}" destId="{C8E50933-BE03-4BDF-BA90-81B97FA728D8}" srcOrd="0" destOrd="0" presId="urn:microsoft.com/office/officeart/2005/8/layout/vList2"/>
    <dgm:cxn modelId="{D79E7492-1BE2-457D-AFBB-06B7FB4D2121}" type="presOf" srcId="{00D24668-7065-4A5F-A2FD-4C97E6A206E0}" destId="{B7433C84-5D59-4661-8143-24683A855D40}" srcOrd="0" destOrd="0" presId="urn:microsoft.com/office/officeart/2005/8/layout/vList2"/>
    <dgm:cxn modelId="{F053B9B3-8A66-45F9-B4C5-B2DB87ED0433}" srcId="{00D24668-7065-4A5F-A2FD-4C97E6A206E0}" destId="{6E151495-404D-4CEC-A286-83763FE2291C}" srcOrd="0" destOrd="0" parTransId="{813C3B6A-BF26-4035-A568-1B1E99480AD8}" sibTransId="{C29CF62E-417D-401D-9EE1-CCE7D4DE1A76}"/>
    <dgm:cxn modelId="{5A82EDCD-7C7B-4E92-90FE-E11943888B6A}" srcId="{00D24668-7065-4A5F-A2FD-4C97E6A206E0}" destId="{04163F2F-4209-4522-98D2-83AC83BA1B85}" srcOrd="1" destOrd="0" parTransId="{E23EF6DD-FD83-4948-AA8C-2CA6EF1EEB4E}" sibTransId="{25EEAA1A-BDCD-43C9-A9FB-38084E431A33}"/>
    <dgm:cxn modelId="{EBA100E3-186C-435E-8EF9-72CD2D01D0A6}" type="presOf" srcId="{04163F2F-4209-4522-98D2-83AC83BA1B85}" destId="{6B79076C-944A-4847-BABA-6EE5610CEE1F}" srcOrd="0" destOrd="0" presId="urn:microsoft.com/office/officeart/2005/8/layout/vList2"/>
    <dgm:cxn modelId="{56554DF8-36F3-471C-800C-91A9CD5D2EE9}" srcId="{00D24668-7065-4A5F-A2FD-4C97E6A206E0}" destId="{3BB7B5DE-84C1-4170-9D14-67C48FA5B2DA}" srcOrd="2" destOrd="0" parTransId="{8D58A369-2600-4592-8F06-7266AB0984EE}" sibTransId="{6DF50033-56A8-49A8-98FB-392475886380}"/>
    <dgm:cxn modelId="{893A976F-7C7F-4CEC-9A37-FB99082CD638}" type="presParOf" srcId="{B7433C84-5D59-4661-8143-24683A855D40}" destId="{C8E50933-BE03-4BDF-BA90-81B97FA728D8}" srcOrd="0" destOrd="0" presId="urn:microsoft.com/office/officeart/2005/8/layout/vList2"/>
    <dgm:cxn modelId="{A4A1053D-0152-4E7B-92B4-B3B04C520CC8}" type="presParOf" srcId="{B7433C84-5D59-4661-8143-24683A855D40}" destId="{9239DA48-E1BB-4EC0-AA78-AEDE9503E053}" srcOrd="1" destOrd="0" presId="urn:microsoft.com/office/officeart/2005/8/layout/vList2"/>
    <dgm:cxn modelId="{472712BE-C1BC-472C-B33B-8ECBA18D9183}" type="presParOf" srcId="{B7433C84-5D59-4661-8143-24683A855D40}" destId="{6B79076C-944A-4847-BABA-6EE5610CEE1F}" srcOrd="2" destOrd="0" presId="urn:microsoft.com/office/officeart/2005/8/layout/vList2"/>
    <dgm:cxn modelId="{BB5D4F7E-1341-49B5-A97E-AD15626A61F3}" type="presParOf" srcId="{B7433C84-5D59-4661-8143-24683A855D40}" destId="{E553F61F-D7E2-4BFC-926D-7D1317602D64}" srcOrd="3" destOrd="0" presId="urn:microsoft.com/office/officeart/2005/8/layout/vList2"/>
    <dgm:cxn modelId="{AA1FD1FD-EBD6-475E-B4A0-C97027CABE2B}" type="presParOf" srcId="{B7433C84-5D59-4661-8143-24683A855D40}" destId="{59DB3DEE-2B3D-4AC7-9448-A02F75230D6C}"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76E5D0C-E3A8-46F0-A5A7-7CD36D21D137}" type="doc">
      <dgm:prSet loTypeId="urn:microsoft.com/office/officeart/2008/layout/LinedList" loCatId="list" qsTypeId="urn:microsoft.com/office/officeart/2005/8/quickstyle/simple1" qsCatId="simple" csTypeId="urn:microsoft.com/office/officeart/2005/8/colors/accent4_2" csCatId="accent4" phldr="1"/>
      <dgm:spPr/>
      <dgm:t>
        <a:bodyPr/>
        <a:lstStyle/>
        <a:p>
          <a:endParaRPr lang="en-US"/>
        </a:p>
      </dgm:t>
    </dgm:pt>
    <dgm:pt modelId="{D7B27206-922E-4F85-BDEB-B0C7AE25FACA}">
      <dgm:prSet/>
      <dgm:spPr/>
      <dgm:t>
        <a:bodyPr/>
        <a:lstStyle/>
        <a:p>
          <a:r>
            <a:rPr lang="en-US">
              <a:latin typeface="Century"/>
            </a:rPr>
            <a:t>Kevin: Do individuals with an overall better credit mix have less debt on average?</a:t>
          </a:r>
        </a:p>
      </dgm:t>
    </dgm:pt>
    <dgm:pt modelId="{2E7A6EF6-EB87-43F7-8CF0-7FD832CE4F8A}" type="parTrans" cxnId="{2568EDA4-78CF-4D3F-A7FD-D4FE793F2651}">
      <dgm:prSet/>
      <dgm:spPr/>
      <dgm:t>
        <a:bodyPr/>
        <a:lstStyle/>
        <a:p>
          <a:endParaRPr lang="en-US"/>
        </a:p>
      </dgm:t>
    </dgm:pt>
    <dgm:pt modelId="{93A31454-8BDD-499A-BFCD-31920755D85D}" type="sibTrans" cxnId="{2568EDA4-78CF-4D3F-A7FD-D4FE793F2651}">
      <dgm:prSet/>
      <dgm:spPr/>
      <dgm:t>
        <a:bodyPr/>
        <a:lstStyle/>
        <a:p>
          <a:endParaRPr lang="en-US"/>
        </a:p>
      </dgm:t>
    </dgm:pt>
    <dgm:pt modelId="{883C795F-BBF3-4DBC-8DDA-ABE76F2122B2}">
      <dgm:prSet/>
      <dgm:spPr/>
      <dgm:t>
        <a:bodyPr/>
        <a:lstStyle/>
        <a:p>
          <a:pPr rtl="0"/>
          <a:r>
            <a:rPr lang="en-US">
              <a:latin typeface="Century"/>
            </a:rPr>
            <a:t>Bharath: What is the average annual income based on different credit mixes?</a:t>
          </a:r>
        </a:p>
      </dgm:t>
    </dgm:pt>
    <dgm:pt modelId="{0EC87BB7-2F52-4B51-A801-7CC2BABFFCB6}" type="parTrans" cxnId="{11BA6A87-9CF4-4C45-B90E-2FB5D2C02E98}">
      <dgm:prSet/>
      <dgm:spPr/>
      <dgm:t>
        <a:bodyPr/>
        <a:lstStyle/>
        <a:p>
          <a:endParaRPr lang="en-US"/>
        </a:p>
      </dgm:t>
    </dgm:pt>
    <dgm:pt modelId="{84F38FA6-5980-470E-8805-D12AB5F9A198}" type="sibTrans" cxnId="{11BA6A87-9CF4-4C45-B90E-2FB5D2C02E98}">
      <dgm:prSet/>
      <dgm:spPr/>
      <dgm:t>
        <a:bodyPr/>
        <a:lstStyle/>
        <a:p>
          <a:endParaRPr lang="en-US"/>
        </a:p>
      </dgm:t>
    </dgm:pt>
    <dgm:pt modelId="{BC74312C-010D-4A60-A5CA-2563E156F683}">
      <dgm:prSet/>
      <dgm:spPr/>
      <dgm:t>
        <a:bodyPr/>
        <a:lstStyle/>
        <a:p>
          <a:pPr rtl="0"/>
          <a:r>
            <a:rPr lang="en-US">
              <a:latin typeface="Century"/>
            </a:rPr>
            <a:t>Saiful: </a:t>
          </a:r>
          <a:r>
            <a:rPr lang="en-US">
              <a:solidFill>
                <a:srgbClr val="000000"/>
              </a:solidFill>
              <a:latin typeface="Century"/>
            </a:rPr>
            <a:t>How do demographic factors influence payment behavior across different transaction values?</a:t>
          </a:r>
        </a:p>
      </dgm:t>
    </dgm:pt>
    <dgm:pt modelId="{6E0BC4CD-0382-41D0-8A42-EBE5386B3FBC}" type="parTrans" cxnId="{264370F1-F3BD-41A6-AFAE-21965ED8EEA9}">
      <dgm:prSet/>
      <dgm:spPr/>
      <dgm:t>
        <a:bodyPr/>
        <a:lstStyle/>
        <a:p>
          <a:endParaRPr lang="en-US"/>
        </a:p>
      </dgm:t>
    </dgm:pt>
    <dgm:pt modelId="{80F2AA4B-000D-4FE1-86AE-CB9352D8BA5E}" type="sibTrans" cxnId="{264370F1-F3BD-41A6-AFAE-21965ED8EEA9}">
      <dgm:prSet/>
      <dgm:spPr/>
      <dgm:t>
        <a:bodyPr/>
        <a:lstStyle/>
        <a:p>
          <a:endParaRPr lang="en-US"/>
        </a:p>
      </dgm:t>
    </dgm:pt>
    <dgm:pt modelId="{2A8ECDFB-C0FF-482B-AECD-24A6C8C915BC}">
      <dgm:prSet/>
      <dgm:spPr/>
      <dgm:t>
        <a:bodyPr/>
        <a:lstStyle/>
        <a:p>
          <a:pPr rtl="0"/>
          <a:r>
            <a:rPr lang="en-US">
              <a:latin typeface="Century"/>
            </a:rPr>
            <a:t>Sarvad: Is payment/spending behavior influenced by credit history age?</a:t>
          </a:r>
        </a:p>
      </dgm:t>
    </dgm:pt>
    <dgm:pt modelId="{7ACDF36F-3AF3-4D02-A49E-A8490E1FB07B}" type="parTrans" cxnId="{7D6E6B7B-0EF7-4528-A8A6-1A35E42886A3}">
      <dgm:prSet/>
      <dgm:spPr/>
      <dgm:t>
        <a:bodyPr/>
        <a:lstStyle/>
        <a:p>
          <a:endParaRPr lang="en-US"/>
        </a:p>
      </dgm:t>
    </dgm:pt>
    <dgm:pt modelId="{31BF10A1-6688-4DB3-A289-42CFFBB02C2A}" type="sibTrans" cxnId="{7D6E6B7B-0EF7-4528-A8A6-1A35E42886A3}">
      <dgm:prSet/>
      <dgm:spPr/>
      <dgm:t>
        <a:bodyPr/>
        <a:lstStyle/>
        <a:p>
          <a:endParaRPr lang="en-US"/>
        </a:p>
      </dgm:t>
    </dgm:pt>
    <dgm:pt modelId="{3AF360D2-88B5-4A83-94DF-5CEDAB608268}">
      <dgm:prSet/>
      <dgm:spPr/>
      <dgm:t>
        <a:bodyPr/>
        <a:lstStyle/>
        <a:p>
          <a:pPr rtl="0"/>
          <a:r>
            <a:rPr lang="en-US" b="1">
              <a:latin typeface="Century"/>
            </a:rPr>
            <a:t>Sahil: </a:t>
          </a:r>
          <a:r>
            <a:rPr lang="en-US">
              <a:latin typeface="Century"/>
            </a:rPr>
            <a:t>How does Occupation and Spending </a:t>
          </a:r>
          <a:r>
            <a:rPr lang="en-US" err="1">
              <a:latin typeface="Century"/>
            </a:rPr>
            <a:t>Behaviour</a:t>
          </a:r>
          <a:r>
            <a:rPr lang="en-US">
              <a:latin typeface="Century"/>
            </a:rPr>
            <a:t> affect Investment Trends and Credit Utilization?</a:t>
          </a:r>
        </a:p>
      </dgm:t>
    </dgm:pt>
    <dgm:pt modelId="{C0758867-01E5-4FD7-9B06-7F1D09796D1E}" type="parTrans" cxnId="{170D5224-5758-4475-B558-578E4B501672}">
      <dgm:prSet/>
      <dgm:spPr/>
      <dgm:t>
        <a:bodyPr/>
        <a:lstStyle/>
        <a:p>
          <a:endParaRPr lang="en-US"/>
        </a:p>
      </dgm:t>
    </dgm:pt>
    <dgm:pt modelId="{2BE2EE5D-B9E4-4758-B210-B28F1C402BAF}" type="sibTrans" cxnId="{170D5224-5758-4475-B558-578E4B501672}">
      <dgm:prSet/>
      <dgm:spPr/>
      <dgm:t>
        <a:bodyPr/>
        <a:lstStyle/>
        <a:p>
          <a:endParaRPr lang="en-US"/>
        </a:p>
      </dgm:t>
    </dgm:pt>
    <dgm:pt modelId="{B2B9F975-06B1-4B66-B55E-9713DE2F977E}" type="pres">
      <dgm:prSet presAssocID="{D76E5D0C-E3A8-46F0-A5A7-7CD36D21D137}" presName="vert0" presStyleCnt="0">
        <dgm:presLayoutVars>
          <dgm:dir/>
          <dgm:animOne val="branch"/>
          <dgm:animLvl val="lvl"/>
        </dgm:presLayoutVars>
      </dgm:prSet>
      <dgm:spPr/>
    </dgm:pt>
    <dgm:pt modelId="{61212DA9-FD5F-4602-A4E2-343CD1F951B2}" type="pres">
      <dgm:prSet presAssocID="{D7B27206-922E-4F85-BDEB-B0C7AE25FACA}" presName="thickLine" presStyleLbl="alignNode1" presStyleIdx="0" presStyleCnt="5"/>
      <dgm:spPr/>
    </dgm:pt>
    <dgm:pt modelId="{EA0E0EE5-6F52-49A9-852D-4D4ACA9CEB34}" type="pres">
      <dgm:prSet presAssocID="{D7B27206-922E-4F85-BDEB-B0C7AE25FACA}" presName="horz1" presStyleCnt="0"/>
      <dgm:spPr/>
    </dgm:pt>
    <dgm:pt modelId="{20A3AE2D-01BB-4B2B-9074-3C0589B4A235}" type="pres">
      <dgm:prSet presAssocID="{D7B27206-922E-4F85-BDEB-B0C7AE25FACA}" presName="tx1" presStyleLbl="revTx" presStyleIdx="0" presStyleCnt="5"/>
      <dgm:spPr/>
    </dgm:pt>
    <dgm:pt modelId="{670681B8-F1DF-45F4-B06A-542D8DD69DC1}" type="pres">
      <dgm:prSet presAssocID="{D7B27206-922E-4F85-BDEB-B0C7AE25FACA}" presName="vert1" presStyleCnt="0"/>
      <dgm:spPr/>
    </dgm:pt>
    <dgm:pt modelId="{C88A1BAB-B2E8-47A3-8432-0766D7F2282F}" type="pres">
      <dgm:prSet presAssocID="{883C795F-BBF3-4DBC-8DDA-ABE76F2122B2}" presName="thickLine" presStyleLbl="alignNode1" presStyleIdx="1" presStyleCnt="5"/>
      <dgm:spPr/>
    </dgm:pt>
    <dgm:pt modelId="{FC82AD31-BA6B-4067-9E7F-78A46F76C190}" type="pres">
      <dgm:prSet presAssocID="{883C795F-BBF3-4DBC-8DDA-ABE76F2122B2}" presName="horz1" presStyleCnt="0"/>
      <dgm:spPr/>
    </dgm:pt>
    <dgm:pt modelId="{2B7B5F56-EB49-4DFE-8E04-C5CC1AB213A9}" type="pres">
      <dgm:prSet presAssocID="{883C795F-BBF3-4DBC-8DDA-ABE76F2122B2}" presName="tx1" presStyleLbl="revTx" presStyleIdx="1" presStyleCnt="5"/>
      <dgm:spPr/>
    </dgm:pt>
    <dgm:pt modelId="{315B9662-6464-4C15-A525-82B38C23EB88}" type="pres">
      <dgm:prSet presAssocID="{883C795F-BBF3-4DBC-8DDA-ABE76F2122B2}" presName="vert1" presStyleCnt="0"/>
      <dgm:spPr/>
    </dgm:pt>
    <dgm:pt modelId="{650983B9-3A69-40AD-83A2-F2F8C91A1B33}" type="pres">
      <dgm:prSet presAssocID="{BC74312C-010D-4A60-A5CA-2563E156F683}" presName="thickLine" presStyleLbl="alignNode1" presStyleIdx="2" presStyleCnt="5"/>
      <dgm:spPr/>
    </dgm:pt>
    <dgm:pt modelId="{AA9CD27E-5582-43D7-B0DF-9B5C8EF5DC3D}" type="pres">
      <dgm:prSet presAssocID="{BC74312C-010D-4A60-A5CA-2563E156F683}" presName="horz1" presStyleCnt="0"/>
      <dgm:spPr/>
    </dgm:pt>
    <dgm:pt modelId="{DEA5826E-17FD-4602-96F2-B02A19CC359F}" type="pres">
      <dgm:prSet presAssocID="{BC74312C-010D-4A60-A5CA-2563E156F683}" presName="tx1" presStyleLbl="revTx" presStyleIdx="2" presStyleCnt="5"/>
      <dgm:spPr/>
    </dgm:pt>
    <dgm:pt modelId="{20899B49-12DD-4BB9-AC2B-09C7F21733A4}" type="pres">
      <dgm:prSet presAssocID="{BC74312C-010D-4A60-A5CA-2563E156F683}" presName="vert1" presStyleCnt="0"/>
      <dgm:spPr/>
    </dgm:pt>
    <dgm:pt modelId="{31A91DE4-062F-404A-AD4D-25602F577633}" type="pres">
      <dgm:prSet presAssocID="{2A8ECDFB-C0FF-482B-AECD-24A6C8C915BC}" presName="thickLine" presStyleLbl="alignNode1" presStyleIdx="3" presStyleCnt="5"/>
      <dgm:spPr/>
    </dgm:pt>
    <dgm:pt modelId="{62F13718-E777-41B5-8F3C-339AA6AF6B95}" type="pres">
      <dgm:prSet presAssocID="{2A8ECDFB-C0FF-482B-AECD-24A6C8C915BC}" presName="horz1" presStyleCnt="0"/>
      <dgm:spPr/>
    </dgm:pt>
    <dgm:pt modelId="{0095D06D-12E6-4887-BEE0-9AFBC2DA9271}" type="pres">
      <dgm:prSet presAssocID="{2A8ECDFB-C0FF-482B-AECD-24A6C8C915BC}" presName="tx1" presStyleLbl="revTx" presStyleIdx="3" presStyleCnt="5"/>
      <dgm:spPr/>
    </dgm:pt>
    <dgm:pt modelId="{26E89F7E-DBAF-45F5-B716-613B757C0E65}" type="pres">
      <dgm:prSet presAssocID="{2A8ECDFB-C0FF-482B-AECD-24A6C8C915BC}" presName="vert1" presStyleCnt="0"/>
      <dgm:spPr/>
    </dgm:pt>
    <dgm:pt modelId="{D0F7CC95-D40B-4147-B78C-408C7EC54636}" type="pres">
      <dgm:prSet presAssocID="{3AF360D2-88B5-4A83-94DF-5CEDAB608268}" presName="thickLine" presStyleLbl="alignNode1" presStyleIdx="4" presStyleCnt="5"/>
      <dgm:spPr/>
    </dgm:pt>
    <dgm:pt modelId="{73439AE1-9CD5-4FA1-A540-BBF8DDBF274A}" type="pres">
      <dgm:prSet presAssocID="{3AF360D2-88B5-4A83-94DF-5CEDAB608268}" presName="horz1" presStyleCnt="0"/>
      <dgm:spPr/>
    </dgm:pt>
    <dgm:pt modelId="{45EFA13E-ACD9-4CFF-BD23-98DC87A29B22}" type="pres">
      <dgm:prSet presAssocID="{3AF360D2-88B5-4A83-94DF-5CEDAB608268}" presName="tx1" presStyleLbl="revTx" presStyleIdx="4" presStyleCnt="5"/>
      <dgm:spPr/>
    </dgm:pt>
    <dgm:pt modelId="{60079D2A-9879-4ADC-AE78-82FBA7C31FBA}" type="pres">
      <dgm:prSet presAssocID="{3AF360D2-88B5-4A83-94DF-5CEDAB608268}" presName="vert1" presStyleCnt="0"/>
      <dgm:spPr/>
    </dgm:pt>
  </dgm:ptLst>
  <dgm:cxnLst>
    <dgm:cxn modelId="{363CF11D-73FE-4080-A5A9-53D4F71F30C3}" type="presOf" srcId="{D7B27206-922E-4F85-BDEB-B0C7AE25FACA}" destId="{20A3AE2D-01BB-4B2B-9074-3C0589B4A235}" srcOrd="0" destOrd="0" presId="urn:microsoft.com/office/officeart/2008/layout/LinedList"/>
    <dgm:cxn modelId="{C4B47921-A91C-465F-814E-55C2AFF95647}" type="presOf" srcId="{883C795F-BBF3-4DBC-8DDA-ABE76F2122B2}" destId="{2B7B5F56-EB49-4DFE-8E04-C5CC1AB213A9}" srcOrd="0" destOrd="0" presId="urn:microsoft.com/office/officeart/2008/layout/LinedList"/>
    <dgm:cxn modelId="{170D5224-5758-4475-B558-578E4B501672}" srcId="{D76E5D0C-E3A8-46F0-A5A7-7CD36D21D137}" destId="{3AF360D2-88B5-4A83-94DF-5CEDAB608268}" srcOrd="4" destOrd="0" parTransId="{C0758867-01E5-4FD7-9B06-7F1D09796D1E}" sibTransId="{2BE2EE5D-B9E4-4758-B210-B28F1C402BAF}"/>
    <dgm:cxn modelId="{A5E7412E-1520-4CBB-8A70-A5791262BD60}" type="presOf" srcId="{D76E5D0C-E3A8-46F0-A5A7-7CD36D21D137}" destId="{B2B9F975-06B1-4B66-B55E-9713DE2F977E}" srcOrd="0" destOrd="0" presId="urn:microsoft.com/office/officeart/2008/layout/LinedList"/>
    <dgm:cxn modelId="{AD7EDB47-1881-4701-9FBA-16B3A66A1DB7}" type="presOf" srcId="{BC74312C-010D-4A60-A5CA-2563E156F683}" destId="{DEA5826E-17FD-4602-96F2-B02A19CC359F}" srcOrd="0" destOrd="0" presId="urn:microsoft.com/office/officeart/2008/layout/LinedList"/>
    <dgm:cxn modelId="{7D6E6B7B-0EF7-4528-A8A6-1A35E42886A3}" srcId="{D76E5D0C-E3A8-46F0-A5A7-7CD36D21D137}" destId="{2A8ECDFB-C0FF-482B-AECD-24A6C8C915BC}" srcOrd="3" destOrd="0" parTransId="{7ACDF36F-3AF3-4D02-A49E-A8490E1FB07B}" sibTransId="{31BF10A1-6688-4DB3-A289-42CFFBB02C2A}"/>
    <dgm:cxn modelId="{11BA6A87-9CF4-4C45-B90E-2FB5D2C02E98}" srcId="{D76E5D0C-E3A8-46F0-A5A7-7CD36D21D137}" destId="{883C795F-BBF3-4DBC-8DDA-ABE76F2122B2}" srcOrd="1" destOrd="0" parTransId="{0EC87BB7-2F52-4B51-A801-7CC2BABFFCB6}" sibTransId="{84F38FA6-5980-470E-8805-D12AB5F9A198}"/>
    <dgm:cxn modelId="{2568EDA4-78CF-4D3F-A7FD-D4FE793F2651}" srcId="{D76E5D0C-E3A8-46F0-A5A7-7CD36D21D137}" destId="{D7B27206-922E-4F85-BDEB-B0C7AE25FACA}" srcOrd="0" destOrd="0" parTransId="{2E7A6EF6-EB87-43F7-8CF0-7FD832CE4F8A}" sibTransId="{93A31454-8BDD-499A-BFCD-31920755D85D}"/>
    <dgm:cxn modelId="{DD8269A5-3D45-4BB5-AD26-E0E0DBA149A5}" type="presOf" srcId="{3AF360D2-88B5-4A83-94DF-5CEDAB608268}" destId="{45EFA13E-ACD9-4CFF-BD23-98DC87A29B22}" srcOrd="0" destOrd="0" presId="urn:microsoft.com/office/officeart/2008/layout/LinedList"/>
    <dgm:cxn modelId="{38DAFFEB-9CA9-4259-AD68-814F621E80B7}" type="presOf" srcId="{2A8ECDFB-C0FF-482B-AECD-24A6C8C915BC}" destId="{0095D06D-12E6-4887-BEE0-9AFBC2DA9271}" srcOrd="0" destOrd="0" presId="urn:microsoft.com/office/officeart/2008/layout/LinedList"/>
    <dgm:cxn modelId="{264370F1-F3BD-41A6-AFAE-21965ED8EEA9}" srcId="{D76E5D0C-E3A8-46F0-A5A7-7CD36D21D137}" destId="{BC74312C-010D-4A60-A5CA-2563E156F683}" srcOrd="2" destOrd="0" parTransId="{6E0BC4CD-0382-41D0-8A42-EBE5386B3FBC}" sibTransId="{80F2AA4B-000D-4FE1-86AE-CB9352D8BA5E}"/>
    <dgm:cxn modelId="{93625EED-8D63-4D51-BEB3-8FF7F7856CB4}" type="presParOf" srcId="{B2B9F975-06B1-4B66-B55E-9713DE2F977E}" destId="{61212DA9-FD5F-4602-A4E2-343CD1F951B2}" srcOrd="0" destOrd="0" presId="urn:microsoft.com/office/officeart/2008/layout/LinedList"/>
    <dgm:cxn modelId="{0AA94B4A-2EF3-4532-A161-F002233DFE79}" type="presParOf" srcId="{B2B9F975-06B1-4B66-B55E-9713DE2F977E}" destId="{EA0E0EE5-6F52-49A9-852D-4D4ACA9CEB34}" srcOrd="1" destOrd="0" presId="urn:microsoft.com/office/officeart/2008/layout/LinedList"/>
    <dgm:cxn modelId="{1CF63E22-93FD-4441-8178-1AD3B9041D83}" type="presParOf" srcId="{EA0E0EE5-6F52-49A9-852D-4D4ACA9CEB34}" destId="{20A3AE2D-01BB-4B2B-9074-3C0589B4A235}" srcOrd="0" destOrd="0" presId="urn:microsoft.com/office/officeart/2008/layout/LinedList"/>
    <dgm:cxn modelId="{E1C124D5-BAB0-4022-8B5E-3CABA6958B22}" type="presParOf" srcId="{EA0E0EE5-6F52-49A9-852D-4D4ACA9CEB34}" destId="{670681B8-F1DF-45F4-B06A-542D8DD69DC1}" srcOrd="1" destOrd="0" presId="urn:microsoft.com/office/officeart/2008/layout/LinedList"/>
    <dgm:cxn modelId="{BA9D7726-27B5-4D33-8315-75A17570A232}" type="presParOf" srcId="{B2B9F975-06B1-4B66-B55E-9713DE2F977E}" destId="{C88A1BAB-B2E8-47A3-8432-0766D7F2282F}" srcOrd="2" destOrd="0" presId="urn:microsoft.com/office/officeart/2008/layout/LinedList"/>
    <dgm:cxn modelId="{0074B61D-F94B-4AE3-A0AD-58AB11C72F2B}" type="presParOf" srcId="{B2B9F975-06B1-4B66-B55E-9713DE2F977E}" destId="{FC82AD31-BA6B-4067-9E7F-78A46F76C190}" srcOrd="3" destOrd="0" presId="urn:microsoft.com/office/officeart/2008/layout/LinedList"/>
    <dgm:cxn modelId="{AFFDDC06-F7C0-44C2-90D8-BA8396A8D444}" type="presParOf" srcId="{FC82AD31-BA6B-4067-9E7F-78A46F76C190}" destId="{2B7B5F56-EB49-4DFE-8E04-C5CC1AB213A9}" srcOrd="0" destOrd="0" presId="urn:microsoft.com/office/officeart/2008/layout/LinedList"/>
    <dgm:cxn modelId="{961A966B-C156-4469-A9EA-CF181F0023FD}" type="presParOf" srcId="{FC82AD31-BA6B-4067-9E7F-78A46F76C190}" destId="{315B9662-6464-4C15-A525-82B38C23EB88}" srcOrd="1" destOrd="0" presId="urn:microsoft.com/office/officeart/2008/layout/LinedList"/>
    <dgm:cxn modelId="{C8AE39E3-2504-44F5-A86F-7940A48918DE}" type="presParOf" srcId="{B2B9F975-06B1-4B66-B55E-9713DE2F977E}" destId="{650983B9-3A69-40AD-83A2-F2F8C91A1B33}" srcOrd="4" destOrd="0" presId="urn:microsoft.com/office/officeart/2008/layout/LinedList"/>
    <dgm:cxn modelId="{6D6201EF-7EB3-4978-9E6C-C67B8611A9C9}" type="presParOf" srcId="{B2B9F975-06B1-4B66-B55E-9713DE2F977E}" destId="{AA9CD27E-5582-43D7-B0DF-9B5C8EF5DC3D}" srcOrd="5" destOrd="0" presId="urn:microsoft.com/office/officeart/2008/layout/LinedList"/>
    <dgm:cxn modelId="{7E19AF3B-EA5C-4934-9B1B-AD77AC341A19}" type="presParOf" srcId="{AA9CD27E-5582-43D7-B0DF-9B5C8EF5DC3D}" destId="{DEA5826E-17FD-4602-96F2-B02A19CC359F}" srcOrd="0" destOrd="0" presId="urn:microsoft.com/office/officeart/2008/layout/LinedList"/>
    <dgm:cxn modelId="{F69696EF-FE8C-4580-A549-00F9F3F2184A}" type="presParOf" srcId="{AA9CD27E-5582-43D7-B0DF-9B5C8EF5DC3D}" destId="{20899B49-12DD-4BB9-AC2B-09C7F21733A4}" srcOrd="1" destOrd="0" presId="urn:microsoft.com/office/officeart/2008/layout/LinedList"/>
    <dgm:cxn modelId="{EB3211B1-CB20-4D10-9ED7-6EF764A24A02}" type="presParOf" srcId="{B2B9F975-06B1-4B66-B55E-9713DE2F977E}" destId="{31A91DE4-062F-404A-AD4D-25602F577633}" srcOrd="6" destOrd="0" presId="urn:microsoft.com/office/officeart/2008/layout/LinedList"/>
    <dgm:cxn modelId="{2200FF87-3245-4A49-95AD-153EB7D6322D}" type="presParOf" srcId="{B2B9F975-06B1-4B66-B55E-9713DE2F977E}" destId="{62F13718-E777-41B5-8F3C-339AA6AF6B95}" srcOrd="7" destOrd="0" presId="urn:microsoft.com/office/officeart/2008/layout/LinedList"/>
    <dgm:cxn modelId="{B881A9D8-5E1D-4789-8479-5632D250AB43}" type="presParOf" srcId="{62F13718-E777-41B5-8F3C-339AA6AF6B95}" destId="{0095D06D-12E6-4887-BEE0-9AFBC2DA9271}" srcOrd="0" destOrd="0" presId="urn:microsoft.com/office/officeart/2008/layout/LinedList"/>
    <dgm:cxn modelId="{D821B988-2EC4-4413-99C7-FB879847AA45}" type="presParOf" srcId="{62F13718-E777-41B5-8F3C-339AA6AF6B95}" destId="{26E89F7E-DBAF-45F5-B716-613B757C0E65}" srcOrd="1" destOrd="0" presId="urn:microsoft.com/office/officeart/2008/layout/LinedList"/>
    <dgm:cxn modelId="{8EF2DDBF-DFED-45CA-8B65-C77F0A88FB25}" type="presParOf" srcId="{B2B9F975-06B1-4B66-B55E-9713DE2F977E}" destId="{D0F7CC95-D40B-4147-B78C-408C7EC54636}" srcOrd="8" destOrd="0" presId="urn:microsoft.com/office/officeart/2008/layout/LinedList"/>
    <dgm:cxn modelId="{DDC5F6EF-0465-471F-9BC8-9FD16B5C1CA5}" type="presParOf" srcId="{B2B9F975-06B1-4B66-B55E-9713DE2F977E}" destId="{73439AE1-9CD5-4FA1-A540-BBF8DDBF274A}" srcOrd="9" destOrd="0" presId="urn:microsoft.com/office/officeart/2008/layout/LinedList"/>
    <dgm:cxn modelId="{CD081EB7-C073-4768-B038-21C00833DC2D}" type="presParOf" srcId="{73439AE1-9CD5-4FA1-A540-BBF8DDBF274A}" destId="{45EFA13E-ACD9-4CFF-BD23-98DC87A29B22}" srcOrd="0" destOrd="0" presId="urn:microsoft.com/office/officeart/2008/layout/LinedList"/>
    <dgm:cxn modelId="{929D6206-2E60-4E2A-8076-6160DFD35A9F}" type="presParOf" srcId="{73439AE1-9CD5-4FA1-A540-BBF8DDBF274A}" destId="{60079D2A-9879-4ADC-AE78-82FBA7C31FB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9B9548-731B-4CCC-85E6-F6A9EF8D08B4}" type="doc">
      <dgm:prSet loTypeId="urn:microsoft.com/office/officeart/2008/layout/LinedList" loCatId="list" qsTypeId="urn:microsoft.com/office/officeart/2005/8/quickstyle/simple1" qsCatId="simple" csTypeId="urn:microsoft.com/office/officeart/2005/8/colors/accent4_2" csCatId="accent4" phldr="1"/>
      <dgm:spPr/>
      <dgm:t>
        <a:bodyPr/>
        <a:lstStyle/>
        <a:p>
          <a:endParaRPr lang="en-US"/>
        </a:p>
      </dgm:t>
    </dgm:pt>
    <dgm:pt modelId="{06642A22-D355-4183-93DD-4C5827AC64A4}">
      <dgm:prSet/>
      <dgm:spPr/>
      <dgm:t>
        <a:bodyPr/>
        <a:lstStyle/>
        <a:p>
          <a:r>
            <a:rPr lang="en-US" b="1">
              <a:latin typeface="Century"/>
            </a:rPr>
            <a:t>The group utilized a variety of visualization tools to demonstrate our research questions including:</a:t>
          </a:r>
        </a:p>
      </dgm:t>
    </dgm:pt>
    <dgm:pt modelId="{F9257CAB-F35B-4E65-A803-721B8B314973}" type="parTrans" cxnId="{BDB811F8-51B3-44E3-957F-28F239FE2F07}">
      <dgm:prSet/>
      <dgm:spPr/>
      <dgm:t>
        <a:bodyPr/>
        <a:lstStyle/>
        <a:p>
          <a:endParaRPr lang="en-US"/>
        </a:p>
      </dgm:t>
    </dgm:pt>
    <dgm:pt modelId="{FF640378-C15F-475D-A74D-12AEB90072A5}" type="sibTrans" cxnId="{BDB811F8-51B3-44E3-957F-28F239FE2F07}">
      <dgm:prSet/>
      <dgm:spPr/>
      <dgm:t>
        <a:bodyPr/>
        <a:lstStyle/>
        <a:p>
          <a:endParaRPr lang="en-US"/>
        </a:p>
      </dgm:t>
    </dgm:pt>
    <dgm:pt modelId="{DB44320F-1705-4970-BEFF-808358E7ED1B}">
      <dgm:prSet/>
      <dgm:spPr/>
      <dgm:t>
        <a:bodyPr/>
        <a:lstStyle/>
        <a:p>
          <a:r>
            <a:rPr lang="en-US">
              <a:latin typeface="Century"/>
            </a:rPr>
            <a:t>Bar Chart</a:t>
          </a:r>
        </a:p>
      </dgm:t>
    </dgm:pt>
    <dgm:pt modelId="{FACCD823-2C83-4F64-B3B7-05C395239A3C}" type="parTrans" cxnId="{55CBC600-6C01-480A-BBE9-E30A0AE4C388}">
      <dgm:prSet/>
      <dgm:spPr/>
      <dgm:t>
        <a:bodyPr/>
        <a:lstStyle/>
        <a:p>
          <a:endParaRPr lang="en-US"/>
        </a:p>
      </dgm:t>
    </dgm:pt>
    <dgm:pt modelId="{19F369C3-A148-4B27-A85E-FAE6FBB076DA}" type="sibTrans" cxnId="{55CBC600-6C01-480A-BBE9-E30A0AE4C388}">
      <dgm:prSet/>
      <dgm:spPr/>
      <dgm:t>
        <a:bodyPr/>
        <a:lstStyle/>
        <a:p>
          <a:endParaRPr lang="en-US"/>
        </a:p>
      </dgm:t>
    </dgm:pt>
    <dgm:pt modelId="{3E22A65D-EB95-4C7F-B31D-EED06BD408BC}">
      <dgm:prSet/>
      <dgm:spPr/>
      <dgm:t>
        <a:bodyPr/>
        <a:lstStyle/>
        <a:p>
          <a:r>
            <a:rPr lang="en-US">
              <a:latin typeface="Century"/>
            </a:rPr>
            <a:t>Area Chart</a:t>
          </a:r>
        </a:p>
      </dgm:t>
    </dgm:pt>
    <dgm:pt modelId="{EBB202CB-85D4-4C4F-AB84-AF35DAE61C8B}" type="parTrans" cxnId="{59A2E9A3-5447-4DDB-8343-5EB949BA2E9F}">
      <dgm:prSet/>
      <dgm:spPr/>
      <dgm:t>
        <a:bodyPr/>
        <a:lstStyle/>
        <a:p>
          <a:endParaRPr lang="en-US"/>
        </a:p>
      </dgm:t>
    </dgm:pt>
    <dgm:pt modelId="{A850859D-7AC3-417D-AE54-EA7E923FA23E}" type="sibTrans" cxnId="{59A2E9A3-5447-4DDB-8343-5EB949BA2E9F}">
      <dgm:prSet/>
      <dgm:spPr/>
      <dgm:t>
        <a:bodyPr/>
        <a:lstStyle/>
        <a:p>
          <a:endParaRPr lang="en-US"/>
        </a:p>
      </dgm:t>
    </dgm:pt>
    <dgm:pt modelId="{0150260B-AE19-440F-B3A3-FEAEC92EB54A}">
      <dgm:prSet/>
      <dgm:spPr/>
      <dgm:t>
        <a:bodyPr/>
        <a:lstStyle/>
        <a:p>
          <a:r>
            <a:rPr lang="en-US">
              <a:latin typeface="Century"/>
            </a:rPr>
            <a:t>Line Chart</a:t>
          </a:r>
        </a:p>
      </dgm:t>
    </dgm:pt>
    <dgm:pt modelId="{A105ECCF-96AC-4FCB-A739-786C4D76680F}" type="parTrans" cxnId="{D94E0C8E-A3DC-44AF-92F1-BCB042E96008}">
      <dgm:prSet/>
      <dgm:spPr/>
      <dgm:t>
        <a:bodyPr/>
        <a:lstStyle/>
        <a:p>
          <a:endParaRPr lang="en-US"/>
        </a:p>
      </dgm:t>
    </dgm:pt>
    <dgm:pt modelId="{82494C7F-7180-483D-A8A9-EB6848354B43}" type="sibTrans" cxnId="{D94E0C8E-A3DC-44AF-92F1-BCB042E96008}">
      <dgm:prSet/>
      <dgm:spPr/>
      <dgm:t>
        <a:bodyPr/>
        <a:lstStyle/>
        <a:p>
          <a:endParaRPr lang="en-US"/>
        </a:p>
      </dgm:t>
    </dgm:pt>
    <dgm:pt modelId="{48BD3480-9B0F-4BC1-873D-FE890051C187}">
      <dgm:prSet/>
      <dgm:spPr/>
      <dgm:t>
        <a:bodyPr/>
        <a:lstStyle/>
        <a:p>
          <a:r>
            <a:rPr lang="en-US">
              <a:latin typeface="Century"/>
            </a:rPr>
            <a:t>Stacked Bar Chart</a:t>
          </a:r>
        </a:p>
      </dgm:t>
    </dgm:pt>
    <dgm:pt modelId="{B5AA6E4D-2E5B-41AF-9BF2-4ADE146A4EA7}" type="parTrans" cxnId="{39677F10-7E1D-48EE-871E-1F0176BE26E9}">
      <dgm:prSet/>
      <dgm:spPr/>
      <dgm:t>
        <a:bodyPr/>
        <a:lstStyle/>
        <a:p>
          <a:endParaRPr lang="en-US"/>
        </a:p>
      </dgm:t>
    </dgm:pt>
    <dgm:pt modelId="{0F2EAD5C-5D42-41F8-B767-EB4A34D0002A}" type="sibTrans" cxnId="{39677F10-7E1D-48EE-871E-1F0176BE26E9}">
      <dgm:prSet/>
      <dgm:spPr/>
      <dgm:t>
        <a:bodyPr/>
        <a:lstStyle/>
        <a:p>
          <a:endParaRPr lang="en-US"/>
        </a:p>
      </dgm:t>
    </dgm:pt>
    <dgm:pt modelId="{F3A47650-8029-4EE5-99E6-93B010C4843F}" type="pres">
      <dgm:prSet presAssocID="{FF9B9548-731B-4CCC-85E6-F6A9EF8D08B4}" presName="vert0" presStyleCnt="0">
        <dgm:presLayoutVars>
          <dgm:dir/>
          <dgm:animOne val="branch"/>
          <dgm:animLvl val="lvl"/>
        </dgm:presLayoutVars>
      </dgm:prSet>
      <dgm:spPr/>
    </dgm:pt>
    <dgm:pt modelId="{554AF661-4212-4CB1-BEAC-C8865E24DB74}" type="pres">
      <dgm:prSet presAssocID="{06642A22-D355-4183-93DD-4C5827AC64A4}" presName="thickLine" presStyleLbl="alignNode1" presStyleIdx="0" presStyleCnt="5"/>
      <dgm:spPr/>
    </dgm:pt>
    <dgm:pt modelId="{95A208ED-F85A-4FD9-B99E-891E0EEA24A8}" type="pres">
      <dgm:prSet presAssocID="{06642A22-D355-4183-93DD-4C5827AC64A4}" presName="horz1" presStyleCnt="0"/>
      <dgm:spPr/>
    </dgm:pt>
    <dgm:pt modelId="{2F4165C0-424A-4426-90DC-6A74264CEA64}" type="pres">
      <dgm:prSet presAssocID="{06642A22-D355-4183-93DD-4C5827AC64A4}" presName="tx1" presStyleLbl="revTx" presStyleIdx="0" presStyleCnt="5"/>
      <dgm:spPr/>
    </dgm:pt>
    <dgm:pt modelId="{5415AA11-791F-4657-8D14-CB15698658DC}" type="pres">
      <dgm:prSet presAssocID="{06642A22-D355-4183-93DD-4C5827AC64A4}" presName="vert1" presStyleCnt="0"/>
      <dgm:spPr/>
    </dgm:pt>
    <dgm:pt modelId="{C3E829CF-FB51-4828-9A01-BDA8CA064186}" type="pres">
      <dgm:prSet presAssocID="{DB44320F-1705-4970-BEFF-808358E7ED1B}" presName="thickLine" presStyleLbl="alignNode1" presStyleIdx="1" presStyleCnt="5"/>
      <dgm:spPr/>
    </dgm:pt>
    <dgm:pt modelId="{D15F1DA9-0734-448B-8474-B51F48C2022A}" type="pres">
      <dgm:prSet presAssocID="{DB44320F-1705-4970-BEFF-808358E7ED1B}" presName="horz1" presStyleCnt="0"/>
      <dgm:spPr/>
    </dgm:pt>
    <dgm:pt modelId="{DB91FFE5-A02B-40DE-A947-85FD1F474C7C}" type="pres">
      <dgm:prSet presAssocID="{DB44320F-1705-4970-BEFF-808358E7ED1B}" presName="tx1" presStyleLbl="revTx" presStyleIdx="1" presStyleCnt="5"/>
      <dgm:spPr/>
    </dgm:pt>
    <dgm:pt modelId="{C6DD4D0A-611F-4A9A-8120-3CEE2E11E06A}" type="pres">
      <dgm:prSet presAssocID="{DB44320F-1705-4970-BEFF-808358E7ED1B}" presName="vert1" presStyleCnt="0"/>
      <dgm:spPr/>
    </dgm:pt>
    <dgm:pt modelId="{DB862A62-E8BF-44A8-BBE9-7C9D43BFC55F}" type="pres">
      <dgm:prSet presAssocID="{3E22A65D-EB95-4C7F-B31D-EED06BD408BC}" presName="thickLine" presStyleLbl="alignNode1" presStyleIdx="2" presStyleCnt="5"/>
      <dgm:spPr/>
    </dgm:pt>
    <dgm:pt modelId="{C0BA4FF2-A521-4577-ABDE-D24052781E17}" type="pres">
      <dgm:prSet presAssocID="{3E22A65D-EB95-4C7F-B31D-EED06BD408BC}" presName="horz1" presStyleCnt="0"/>
      <dgm:spPr/>
    </dgm:pt>
    <dgm:pt modelId="{E5713C99-BAB1-43E7-BD83-8BD0BB2846F2}" type="pres">
      <dgm:prSet presAssocID="{3E22A65D-EB95-4C7F-B31D-EED06BD408BC}" presName="tx1" presStyleLbl="revTx" presStyleIdx="2" presStyleCnt="5"/>
      <dgm:spPr/>
    </dgm:pt>
    <dgm:pt modelId="{4A53AEDC-4A92-42FE-B6F3-3F152499A827}" type="pres">
      <dgm:prSet presAssocID="{3E22A65D-EB95-4C7F-B31D-EED06BD408BC}" presName="vert1" presStyleCnt="0"/>
      <dgm:spPr/>
    </dgm:pt>
    <dgm:pt modelId="{9DBB3C0E-95F6-4C63-AFCA-B5C396C53328}" type="pres">
      <dgm:prSet presAssocID="{0150260B-AE19-440F-B3A3-FEAEC92EB54A}" presName="thickLine" presStyleLbl="alignNode1" presStyleIdx="3" presStyleCnt="5"/>
      <dgm:spPr/>
    </dgm:pt>
    <dgm:pt modelId="{0FF4523C-68A9-4493-B385-B00E2BFA3B88}" type="pres">
      <dgm:prSet presAssocID="{0150260B-AE19-440F-B3A3-FEAEC92EB54A}" presName="horz1" presStyleCnt="0"/>
      <dgm:spPr/>
    </dgm:pt>
    <dgm:pt modelId="{D33A6522-DEE7-4935-8717-B83F3B074D39}" type="pres">
      <dgm:prSet presAssocID="{0150260B-AE19-440F-B3A3-FEAEC92EB54A}" presName="tx1" presStyleLbl="revTx" presStyleIdx="3" presStyleCnt="5"/>
      <dgm:spPr/>
    </dgm:pt>
    <dgm:pt modelId="{4038619D-0A93-4027-92D6-3FEF3A26ADEF}" type="pres">
      <dgm:prSet presAssocID="{0150260B-AE19-440F-B3A3-FEAEC92EB54A}" presName="vert1" presStyleCnt="0"/>
      <dgm:spPr/>
    </dgm:pt>
    <dgm:pt modelId="{AB010789-F0AD-41C3-9407-4348366CAA41}" type="pres">
      <dgm:prSet presAssocID="{48BD3480-9B0F-4BC1-873D-FE890051C187}" presName="thickLine" presStyleLbl="alignNode1" presStyleIdx="4" presStyleCnt="5"/>
      <dgm:spPr/>
    </dgm:pt>
    <dgm:pt modelId="{C462F8BD-66B7-453E-AD01-9C4B0E9CEC66}" type="pres">
      <dgm:prSet presAssocID="{48BD3480-9B0F-4BC1-873D-FE890051C187}" presName="horz1" presStyleCnt="0"/>
      <dgm:spPr/>
    </dgm:pt>
    <dgm:pt modelId="{682859DF-EC4A-478D-8B2C-ED18A9FFE3ED}" type="pres">
      <dgm:prSet presAssocID="{48BD3480-9B0F-4BC1-873D-FE890051C187}" presName="tx1" presStyleLbl="revTx" presStyleIdx="4" presStyleCnt="5"/>
      <dgm:spPr/>
    </dgm:pt>
    <dgm:pt modelId="{32B2B97A-383C-4E36-B60E-410C802B312C}" type="pres">
      <dgm:prSet presAssocID="{48BD3480-9B0F-4BC1-873D-FE890051C187}" presName="vert1" presStyleCnt="0"/>
      <dgm:spPr/>
    </dgm:pt>
  </dgm:ptLst>
  <dgm:cxnLst>
    <dgm:cxn modelId="{55CBC600-6C01-480A-BBE9-E30A0AE4C388}" srcId="{FF9B9548-731B-4CCC-85E6-F6A9EF8D08B4}" destId="{DB44320F-1705-4970-BEFF-808358E7ED1B}" srcOrd="1" destOrd="0" parTransId="{FACCD823-2C83-4F64-B3B7-05C395239A3C}" sibTransId="{19F369C3-A148-4B27-A85E-FAE6FBB076DA}"/>
    <dgm:cxn modelId="{39677F10-7E1D-48EE-871E-1F0176BE26E9}" srcId="{FF9B9548-731B-4CCC-85E6-F6A9EF8D08B4}" destId="{48BD3480-9B0F-4BC1-873D-FE890051C187}" srcOrd="4" destOrd="0" parTransId="{B5AA6E4D-2E5B-41AF-9BF2-4ADE146A4EA7}" sibTransId="{0F2EAD5C-5D42-41F8-B767-EB4A34D0002A}"/>
    <dgm:cxn modelId="{DF74DD14-6617-4C92-88C1-7A0416FE5F81}" type="presOf" srcId="{DB44320F-1705-4970-BEFF-808358E7ED1B}" destId="{DB91FFE5-A02B-40DE-A947-85FD1F474C7C}" srcOrd="0" destOrd="0" presId="urn:microsoft.com/office/officeart/2008/layout/LinedList"/>
    <dgm:cxn modelId="{20A6AD33-392C-4E38-B319-2DAFDD20B592}" type="presOf" srcId="{3E22A65D-EB95-4C7F-B31D-EED06BD408BC}" destId="{E5713C99-BAB1-43E7-BD83-8BD0BB2846F2}" srcOrd="0" destOrd="0" presId="urn:microsoft.com/office/officeart/2008/layout/LinedList"/>
    <dgm:cxn modelId="{07D2D875-0B2C-4FDD-988C-D84139EDCFBE}" type="presOf" srcId="{0150260B-AE19-440F-B3A3-FEAEC92EB54A}" destId="{D33A6522-DEE7-4935-8717-B83F3B074D39}" srcOrd="0" destOrd="0" presId="urn:microsoft.com/office/officeart/2008/layout/LinedList"/>
    <dgm:cxn modelId="{EBE19377-87D4-41CD-914B-D14C2209F240}" type="presOf" srcId="{FF9B9548-731B-4CCC-85E6-F6A9EF8D08B4}" destId="{F3A47650-8029-4EE5-99E6-93B010C4843F}" srcOrd="0" destOrd="0" presId="urn:microsoft.com/office/officeart/2008/layout/LinedList"/>
    <dgm:cxn modelId="{D94E0C8E-A3DC-44AF-92F1-BCB042E96008}" srcId="{FF9B9548-731B-4CCC-85E6-F6A9EF8D08B4}" destId="{0150260B-AE19-440F-B3A3-FEAEC92EB54A}" srcOrd="3" destOrd="0" parTransId="{A105ECCF-96AC-4FCB-A739-786C4D76680F}" sibTransId="{82494C7F-7180-483D-A8A9-EB6848354B43}"/>
    <dgm:cxn modelId="{59A2E9A3-5447-4DDB-8343-5EB949BA2E9F}" srcId="{FF9B9548-731B-4CCC-85E6-F6A9EF8D08B4}" destId="{3E22A65D-EB95-4C7F-B31D-EED06BD408BC}" srcOrd="2" destOrd="0" parTransId="{EBB202CB-85D4-4C4F-AB84-AF35DAE61C8B}" sibTransId="{A850859D-7AC3-417D-AE54-EA7E923FA23E}"/>
    <dgm:cxn modelId="{A8967EEE-30B5-4DC8-8542-7955245514DE}" type="presOf" srcId="{06642A22-D355-4183-93DD-4C5827AC64A4}" destId="{2F4165C0-424A-4426-90DC-6A74264CEA64}" srcOrd="0" destOrd="0" presId="urn:microsoft.com/office/officeart/2008/layout/LinedList"/>
    <dgm:cxn modelId="{BDB811F8-51B3-44E3-957F-28F239FE2F07}" srcId="{FF9B9548-731B-4CCC-85E6-F6A9EF8D08B4}" destId="{06642A22-D355-4183-93DD-4C5827AC64A4}" srcOrd="0" destOrd="0" parTransId="{F9257CAB-F35B-4E65-A803-721B8B314973}" sibTransId="{FF640378-C15F-475D-A74D-12AEB90072A5}"/>
    <dgm:cxn modelId="{2A656CFF-795C-409D-805F-DB95E50651D5}" type="presOf" srcId="{48BD3480-9B0F-4BC1-873D-FE890051C187}" destId="{682859DF-EC4A-478D-8B2C-ED18A9FFE3ED}" srcOrd="0" destOrd="0" presId="urn:microsoft.com/office/officeart/2008/layout/LinedList"/>
    <dgm:cxn modelId="{7B2E72BA-0DD9-4815-A575-88FB04EDF00A}" type="presParOf" srcId="{F3A47650-8029-4EE5-99E6-93B010C4843F}" destId="{554AF661-4212-4CB1-BEAC-C8865E24DB74}" srcOrd="0" destOrd="0" presId="urn:microsoft.com/office/officeart/2008/layout/LinedList"/>
    <dgm:cxn modelId="{4E1E9220-DDA4-4810-8B9F-CB10479A344F}" type="presParOf" srcId="{F3A47650-8029-4EE5-99E6-93B010C4843F}" destId="{95A208ED-F85A-4FD9-B99E-891E0EEA24A8}" srcOrd="1" destOrd="0" presId="urn:microsoft.com/office/officeart/2008/layout/LinedList"/>
    <dgm:cxn modelId="{E7C515F7-679C-4E24-B503-CAB6A8C648E7}" type="presParOf" srcId="{95A208ED-F85A-4FD9-B99E-891E0EEA24A8}" destId="{2F4165C0-424A-4426-90DC-6A74264CEA64}" srcOrd="0" destOrd="0" presId="urn:microsoft.com/office/officeart/2008/layout/LinedList"/>
    <dgm:cxn modelId="{39E3A7A9-FF10-4458-948B-E949B90728ED}" type="presParOf" srcId="{95A208ED-F85A-4FD9-B99E-891E0EEA24A8}" destId="{5415AA11-791F-4657-8D14-CB15698658DC}" srcOrd="1" destOrd="0" presId="urn:microsoft.com/office/officeart/2008/layout/LinedList"/>
    <dgm:cxn modelId="{F941FD55-7377-416E-B5B8-AB14A6406058}" type="presParOf" srcId="{F3A47650-8029-4EE5-99E6-93B010C4843F}" destId="{C3E829CF-FB51-4828-9A01-BDA8CA064186}" srcOrd="2" destOrd="0" presId="urn:microsoft.com/office/officeart/2008/layout/LinedList"/>
    <dgm:cxn modelId="{54CA4D06-8AD8-4740-9B84-3579E19A1085}" type="presParOf" srcId="{F3A47650-8029-4EE5-99E6-93B010C4843F}" destId="{D15F1DA9-0734-448B-8474-B51F48C2022A}" srcOrd="3" destOrd="0" presId="urn:microsoft.com/office/officeart/2008/layout/LinedList"/>
    <dgm:cxn modelId="{9F0046BA-9B77-4746-A978-3156C503D69E}" type="presParOf" srcId="{D15F1DA9-0734-448B-8474-B51F48C2022A}" destId="{DB91FFE5-A02B-40DE-A947-85FD1F474C7C}" srcOrd="0" destOrd="0" presId="urn:microsoft.com/office/officeart/2008/layout/LinedList"/>
    <dgm:cxn modelId="{2299CCEC-C911-4A95-92B6-FE11E9095392}" type="presParOf" srcId="{D15F1DA9-0734-448B-8474-B51F48C2022A}" destId="{C6DD4D0A-611F-4A9A-8120-3CEE2E11E06A}" srcOrd="1" destOrd="0" presId="urn:microsoft.com/office/officeart/2008/layout/LinedList"/>
    <dgm:cxn modelId="{B0FF83D8-7D0E-44C4-A954-FC21EB9B3386}" type="presParOf" srcId="{F3A47650-8029-4EE5-99E6-93B010C4843F}" destId="{DB862A62-E8BF-44A8-BBE9-7C9D43BFC55F}" srcOrd="4" destOrd="0" presId="urn:microsoft.com/office/officeart/2008/layout/LinedList"/>
    <dgm:cxn modelId="{B8E80B45-739B-4701-8160-3B7E3DB0BE0F}" type="presParOf" srcId="{F3A47650-8029-4EE5-99E6-93B010C4843F}" destId="{C0BA4FF2-A521-4577-ABDE-D24052781E17}" srcOrd="5" destOrd="0" presId="urn:microsoft.com/office/officeart/2008/layout/LinedList"/>
    <dgm:cxn modelId="{F48296EF-1BB9-4AA4-A3AB-AD945DDBDEC7}" type="presParOf" srcId="{C0BA4FF2-A521-4577-ABDE-D24052781E17}" destId="{E5713C99-BAB1-43E7-BD83-8BD0BB2846F2}" srcOrd="0" destOrd="0" presId="urn:microsoft.com/office/officeart/2008/layout/LinedList"/>
    <dgm:cxn modelId="{9750AFC7-BA49-4991-853F-20AB2A9EDB3C}" type="presParOf" srcId="{C0BA4FF2-A521-4577-ABDE-D24052781E17}" destId="{4A53AEDC-4A92-42FE-B6F3-3F152499A827}" srcOrd="1" destOrd="0" presId="urn:microsoft.com/office/officeart/2008/layout/LinedList"/>
    <dgm:cxn modelId="{F216E03E-A2A3-4681-B1E5-C5858209DB85}" type="presParOf" srcId="{F3A47650-8029-4EE5-99E6-93B010C4843F}" destId="{9DBB3C0E-95F6-4C63-AFCA-B5C396C53328}" srcOrd="6" destOrd="0" presId="urn:microsoft.com/office/officeart/2008/layout/LinedList"/>
    <dgm:cxn modelId="{CB92FCBD-D503-47E0-83C3-B8813A2AFE1A}" type="presParOf" srcId="{F3A47650-8029-4EE5-99E6-93B010C4843F}" destId="{0FF4523C-68A9-4493-B385-B00E2BFA3B88}" srcOrd="7" destOrd="0" presId="urn:microsoft.com/office/officeart/2008/layout/LinedList"/>
    <dgm:cxn modelId="{F301D82A-FA2D-43CC-A207-D33B662EA897}" type="presParOf" srcId="{0FF4523C-68A9-4493-B385-B00E2BFA3B88}" destId="{D33A6522-DEE7-4935-8717-B83F3B074D39}" srcOrd="0" destOrd="0" presId="urn:microsoft.com/office/officeart/2008/layout/LinedList"/>
    <dgm:cxn modelId="{09A19F09-86F0-431A-AAB9-B3C0E0854375}" type="presParOf" srcId="{0FF4523C-68A9-4493-B385-B00E2BFA3B88}" destId="{4038619D-0A93-4027-92D6-3FEF3A26ADEF}" srcOrd="1" destOrd="0" presId="urn:microsoft.com/office/officeart/2008/layout/LinedList"/>
    <dgm:cxn modelId="{CFCDEB7B-1207-400F-AD60-B2AC29A5CC88}" type="presParOf" srcId="{F3A47650-8029-4EE5-99E6-93B010C4843F}" destId="{AB010789-F0AD-41C3-9407-4348366CAA41}" srcOrd="8" destOrd="0" presId="urn:microsoft.com/office/officeart/2008/layout/LinedList"/>
    <dgm:cxn modelId="{3FA18463-1D7D-49EE-9C1C-08816072D7E4}" type="presParOf" srcId="{F3A47650-8029-4EE5-99E6-93B010C4843F}" destId="{C462F8BD-66B7-453E-AD01-9C4B0E9CEC66}" srcOrd="9" destOrd="0" presId="urn:microsoft.com/office/officeart/2008/layout/LinedList"/>
    <dgm:cxn modelId="{61837247-1F7A-4D1D-A1A3-9E0A2B60505B}" type="presParOf" srcId="{C462F8BD-66B7-453E-AD01-9C4B0E9CEC66}" destId="{682859DF-EC4A-478D-8B2C-ED18A9FFE3ED}" srcOrd="0" destOrd="0" presId="urn:microsoft.com/office/officeart/2008/layout/LinedList"/>
    <dgm:cxn modelId="{A4FEE8C3-667B-4D8F-AD90-739F8A945E42}" type="presParOf" srcId="{C462F8BD-66B7-453E-AD01-9C4B0E9CEC66}" destId="{32B2B97A-383C-4E36-B60E-410C802B312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E50933-BE03-4BDF-BA90-81B97FA728D8}">
      <dsp:nvSpPr>
        <dsp:cNvPr id="0" name=""/>
        <dsp:cNvSpPr/>
      </dsp:nvSpPr>
      <dsp:spPr>
        <a:xfrm>
          <a:off x="0" y="514717"/>
          <a:ext cx="6900512" cy="146191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latin typeface="Century"/>
            </a:rPr>
            <a:t>Having a good credit mix is crucial to proper fiscal management throughout one's lifetime</a:t>
          </a:r>
        </a:p>
      </dsp:txBody>
      <dsp:txXfrm>
        <a:off x="71365" y="586082"/>
        <a:ext cx="6757782" cy="1319185"/>
      </dsp:txXfrm>
    </dsp:sp>
    <dsp:sp modelId="{6B79076C-944A-4847-BABA-6EE5610CEE1F}">
      <dsp:nvSpPr>
        <dsp:cNvPr id="0" name=""/>
        <dsp:cNvSpPr/>
      </dsp:nvSpPr>
      <dsp:spPr>
        <a:xfrm>
          <a:off x="0" y="2037112"/>
          <a:ext cx="6900512" cy="1461915"/>
        </a:xfrm>
        <a:prstGeom prst="roundRect">
          <a:avLst/>
        </a:prstGeom>
        <a:solidFill>
          <a:schemeClr val="accent2">
            <a:hueOff val="1499832"/>
            <a:satOff val="-5124"/>
            <a:lumOff val="-539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latin typeface="Century"/>
            </a:rPr>
            <a:t>This dataset analyzes a variety of factors such as consumer spending/investing trends, how factors vary by occupations, and the various effects having a good credit mix can have on one's portfolio. </a:t>
          </a:r>
        </a:p>
      </dsp:txBody>
      <dsp:txXfrm>
        <a:off x="71365" y="2108477"/>
        <a:ext cx="6757782" cy="1319185"/>
      </dsp:txXfrm>
    </dsp:sp>
    <dsp:sp modelId="{59DB3DEE-2B3D-4AC7-9448-A02F75230D6C}">
      <dsp:nvSpPr>
        <dsp:cNvPr id="0" name=""/>
        <dsp:cNvSpPr/>
      </dsp:nvSpPr>
      <dsp:spPr>
        <a:xfrm>
          <a:off x="0" y="3559508"/>
          <a:ext cx="6900512" cy="1461915"/>
        </a:xfrm>
        <a:prstGeom prst="roundRect">
          <a:avLst/>
        </a:prstGeom>
        <a:solidFill>
          <a:schemeClr val="accent2">
            <a:hueOff val="2999665"/>
            <a:satOff val="-10248"/>
            <a:lumOff val="-107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latin typeface="Century"/>
            </a:rPr>
            <a:t>Utilizing the power of tableau and the information this dataset provides, we intend to visually demonstrate the various effects of a credit mix.</a:t>
          </a:r>
        </a:p>
      </dsp:txBody>
      <dsp:txXfrm>
        <a:off x="71365" y="3630873"/>
        <a:ext cx="6757782" cy="13191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212DA9-FD5F-4602-A4E2-343CD1F951B2}">
      <dsp:nvSpPr>
        <dsp:cNvPr id="0" name=""/>
        <dsp:cNvSpPr/>
      </dsp:nvSpPr>
      <dsp:spPr>
        <a:xfrm>
          <a:off x="0" y="675"/>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A3AE2D-01BB-4B2B-9074-3C0589B4A235}">
      <dsp:nvSpPr>
        <dsp:cNvPr id="0" name=""/>
        <dsp:cNvSpPr/>
      </dsp:nvSpPr>
      <dsp:spPr>
        <a:xfrm>
          <a:off x="0" y="675"/>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latin typeface="Century"/>
            </a:rPr>
            <a:t>Kevin: Do individuals with an overall better credit mix have less debt on average?</a:t>
          </a:r>
        </a:p>
      </dsp:txBody>
      <dsp:txXfrm>
        <a:off x="0" y="675"/>
        <a:ext cx="6900512" cy="1106957"/>
      </dsp:txXfrm>
    </dsp:sp>
    <dsp:sp modelId="{C88A1BAB-B2E8-47A3-8432-0766D7F2282F}">
      <dsp:nvSpPr>
        <dsp:cNvPr id="0" name=""/>
        <dsp:cNvSpPr/>
      </dsp:nvSpPr>
      <dsp:spPr>
        <a:xfrm>
          <a:off x="0" y="1107633"/>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7B5F56-EB49-4DFE-8E04-C5CC1AB213A9}">
      <dsp:nvSpPr>
        <dsp:cNvPr id="0" name=""/>
        <dsp:cNvSpPr/>
      </dsp:nvSpPr>
      <dsp:spPr>
        <a:xfrm>
          <a:off x="0" y="1107633"/>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rtl="0">
            <a:lnSpc>
              <a:spcPct val="90000"/>
            </a:lnSpc>
            <a:spcBef>
              <a:spcPct val="0"/>
            </a:spcBef>
            <a:spcAft>
              <a:spcPct val="35000"/>
            </a:spcAft>
            <a:buNone/>
          </a:pPr>
          <a:r>
            <a:rPr lang="en-US" sz="2200" kern="1200">
              <a:latin typeface="Century"/>
            </a:rPr>
            <a:t>Bharath: What is the average annual income based on different credit mixes?</a:t>
          </a:r>
        </a:p>
      </dsp:txBody>
      <dsp:txXfrm>
        <a:off x="0" y="1107633"/>
        <a:ext cx="6900512" cy="1106957"/>
      </dsp:txXfrm>
    </dsp:sp>
    <dsp:sp modelId="{650983B9-3A69-40AD-83A2-F2F8C91A1B33}">
      <dsp:nvSpPr>
        <dsp:cNvPr id="0" name=""/>
        <dsp:cNvSpPr/>
      </dsp:nvSpPr>
      <dsp:spPr>
        <a:xfrm>
          <a:off x="0" y="2214591"/>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A5826E-17FD-4602-96F2-B02A19CC359F}">
      <dsp:nvSpPr>
        <dsp:cNvPr id="0" name=""/>
        <dsp:cNvSpPr/>
      </dsp:nvSpPr>
      <dsp:spPr>
        <a:xfrm>
          <a:off x="0" y="2214591"/>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rtl="0">
            <a:lnSpc>
              <a:spcPct val="90000"/>
            </a:lnSpc>
            <a:spcBef>
              <a:spcPct val="0"/>
            </a:spcBef>
            <a:spcAft>
              <a:spcPct val="35000"/>
            </a:spcAft>
            <a:buNone/>
          </a:pPr>
          <a:r>
            <a:rPr lang="en-US" sz="2200" kern="1200">
              <a:latin typeface="Century"/>
            </a:rPr>
            <a:t>Saiful: </a:t>
          </a:r>
          <a:r>
            <a:rPr lang="en-US" sz="2200" kern="1200">
              <a:solidFill>
                <a:srgbClr val="000000"/>
              </a:solidFill>
              <a:latin typeface="Century"/>
            </a:rPr>
            <a:t>How do demographic factors influence payment behavior across different transaction values?</a:t>
          </a:r>
        </a:p>
      </dsp:txBody>
      <dsp:txXfrm>
        <a:off x="0" y="2214591"/>
        <a:ext cx="6900512" cy="1106957"/>
      </dsp:txXfrm>
    </dsp:sp>
    <dsp:sp modelId="{31A91DE4-062F-404A-AD4D-25602F577633}">
      <dsp:nvSpPr>
        <dsp:cNvPr id="0" name=""/>
        <dsp:cNvSpPr/>
      </dsp:nvSpPr>
      <dsp:spPr>
        <a:xfrm>
          <a:off x="0" y="3321549"/>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95D06D-12E6-4887-BEE0-9AFBC2DA9271}">
      <dsp:nvSpPr>
        <dsp:cNvPr id="0" name=""/>
        <dsp:cNvSpPr/>
      </dsp:nvSpPr>
      <dsp:spPr>
        <a:xfrm>
          <a:off x="0" y="3321549"/>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rtl="0">
            <a:lnSpc>
              <a:spcPct val="90000"/>
            </a:lnSpc>
            <a:spcBef>
              <a:spcPct val="0"/>
            </a:spcBef>
            <a:spcAft>
              <a:spcPct val="35000"/>
            </a:spcAft>
            <a:buNone/>
          </a:pPr>
          <a:r>
            <a:rPr lang="en-US" sz="2200" kern="1200">
              <a:latin typeface="Century"/>
            </a:rPr>
            <a:t>Sarvad: Is payment/spending behavior influenced by credit history age?</a:t>
          </a:r>
        </a:p>
      </dsp:txBody>
      <dsp:txXfrm>
        <a:off x="0" y="3321549"/>
        <a:ext cx="6900512" cy="1106957"/>
      </dsp:txXfrm>
    </dsp:sp>
    <dsp:sp modelId="{D0F7CC95-D40B-4147-B78C-408C7EC54636}">
      <dsp:nvSpPr>
        <dsp:cNvPr id="0" name=""/>
        <dsp:cNvSpPr/>
      </dsp:nvSpPr>
      <dsp:spPr>
        <a:xfrm>
          <a:off x="0" y="4428507"/>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EFA13E-ACD9-4CFF-BD23-98DC87A29B22}">
      <dsp:nvSpPr>
        <dsp:cNvPr id="0" name=""/>
        <dsp:cNvSpPr/>
      </dsp:nvSpPr>
      <dsp:spPr>
        <a:xfrm>
          <a:off x="0" y="4428507"/>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rtl="0">
            <a:lnSpc>
              <a:spcPct val="90000"/>
            </a:lnSpc>
            <a:spcBef>
              <a:spcPct val="0"/>
            </a:spcBef>
            <a:spcAft>
              <a:spcPct val="35000"/>
            </a:spcAft>
            <a:buNone/>
          </a:pPr>
          <a:r>
            <a:rPr lang="en-US" sz="2200" b="1" kern="1200">
              <a:latin typeface="Century"/>
            </a:rPr>
            <a:t>Sahil: </a:t>
          </a:r>
          <a:r>
            <a:rPr lang="en-US" sz="2200" kern="1200">
              <a:latin typeface="Century"/>
            </a:rPr>
            <a:t>How does Occupation and Spending </a:t>
          </a:r>
          <a:r>
            <a:rPr lang="en-US" sz="2200" kern="1200" err="1">
              <a:latin typeface="Century"/>
            </a:rPr>
            <a:t>Behaviour</a:t>
          </a:r>
          <a:r>
            <a:rPr lang="en-US" sz="2200" kern="1200">
              <a:latin typeface="Century"/>
            </a:rPr>
            <a:t> affect Investment Trends and Credit Utilization?</a:t>
          </a:r>
        </a:p>
      </dsp:txBody>
      <dsp:txXfrm>
        <a:off x="0" y="4428507"/>
        <a:ext cx="6900512" cy="110695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4AF661-4212-4CB1-BEAC-C8865E24DB74}">
      <dsp:nvSpPr>
        <dsp:cNvPr id="0" name=""/>
        <dsp:cNvSpPr/>
      </dsp:nvSpPr>
      <dsp:spPr>
        <a:xfrm>
          <a:off x="0" y="675"/>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4165C0-424A-4426-90DC-6A74264CEA64}">
      <dsp:nvSpPr>
        <dsp:cNvPr id="0" name=""/>
        <dsp:cNvSpPr/>
      </dsp:nvSpPr>
      <dsp:spPr>
        <a:xfrm>
          <a:off x="0" y="675"/>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b="1" kern="1200">
              <a:latin typeface="Century"/>
            </a:rPr>
            <a:t>The group utilized a variety of visualization tools to demonstrate our research questions including:</a:t>
          </a:r>
        </a:p>
      </dsp:txBody>
      <dsp:txXfrm>
        <a:off x="0" y="675"/>
        <a:ext cx="6900512" cy="1106957"/>
      </dsp:txXfrm>
    </dsp:sp>
    <dsp:sp modelId="{C3E829CF-FB51-4828-9A01-BDA8CA064186}">
      <dsp:nvSpPr>
        <dsp:cNvPr id="0" name=""/>
        <dsp:cNvSpPr/>
      </dsp:nvSpPr>
      <dsp:spPr>
        <a:xfrm>
          <a:off x="0" y="1107633"/>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B91FFE5-A02B-40DE-A947-85FD1F474C7C}">
      <dsp:nvSpPr>
        <dsp:cNvPr id="0" name=""/>
        <dsp:cNvSpPr/>
      </dsp:nvSpPr>
      <dsp:spPr>
        <a:xfrm>
          <a:off x="0" y="1107633"/>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latin typeface="Century"/>
            </a:rPr>
            <a:t>Bar Chart</a:t>
          </a:r>
        </a:p>
      </dsp:txBody>
      <dsp:txXfrm>
        <a:off x="0" y="1107633"/>
        <a:ext cx="6900512" cy="1106957"/>
      </dsp:txXfrm>
    </dsp:sp>
    <dsp:sp modelId="{DB862A62-E8BF-44A8-BBE9-7C9D43BFC55F}">
      <dsp:nvSpPr>
        <dsp:cNvPr id="0" name=""/>
        <dsp:cNvSpPr/>
      </dsp:nvSpPr>
      <dsp:spPr>
        <a:xfrm>
          <a:off x="0" y="2214591"/>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713C99-BAB1-43E7-BD83-8BD0BB2846F2}">
      <dsp:nvSpPr>
        <dsp:cNvPr id="0" name=""/>
        <dsp:cNvSpPr/>
      </dsp:nvSpPr>
      <dsp:spPr>
        <a:xfrm>
          <a:off x="0" y="2214591"/>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latin typeface="Century"/>
            </a:rPr>
            <a:t>Area Chart</a:t>
          </a:r>
        </a:p>
      </dsp:txBody>
      <dsp:txXfrm>
        <a:off x="0" y="2214591"/>
        <a:ext cx="6900512" cy="1106957"/>
      </dsp:txXfrm>
    </dsp:sp>
    <dsp:sp modelId="{9DBB3C0E-95F6-4C63-AFCA-B5C396C53328}">
      <dsp:nvSpPr>
        <dsp:cNvPr id="0" name=""/>
        <dsp:cNvSpPr/>
      </dsp:nvSpPr>
      <dsp:spPr>
        <a:xfrm>
          <a:off x="0" y="3321549"/>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33A6522-DEE7-4935-8717-B83F3B074D39}">
      <dsp:nvSpPr>
        <dsp:cNvPr id="0" name=""/>
        <dsp:cNvSpPr/>
      </dsp:nvSpPr>
      <dsp:spPr>
        <a:xfrm>
          <a:off x="0" y="3321549"/>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latin typeface="Century"/>
            </a:rPr>
            <a:t>Line Chart</a:t>
          </a:r>
        </a:p>
      </dsp:txBody>
      <dsp:txXfrm>
        <a:off x="0" y="3321549"/>
        <a:ext cx="6900512" cy="1106957"/>
      </dsp:txXfrm>
    </dsp:sp>
    <dsp:sp modelId="{AB010789-F0AD-41C3-9407-4348366CAA41}">
      <dsp:nvSpPr>
        <dsp:cNvPr id="0" name=""/>
        <dsp:cNvSpPr/>
      </dsp:nvSpPr>
      <dsp:spPr>
        <a:xfrm>
          <a:off x="0" y="4428507"/>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2859DF-EC4A-478D-8B2C-ED18A9FFE3ED}">
      <dsp:nvSpPr>
        <dsp:cNvPr id="0" name=""/>
        <dsp:cNvSpPr/>
      </dsp:nvSpPr>
      <dsp:spPr>
        <a:xfrm>
          <a:off x="0" y="4428507"/>
          <a:ext cx="6900512"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latin typeface="Century"/>
            </a:rPr>
            <a:t>Stacked Bar Chart</a:t>
          </a:r>
        </a:p>
      </dsp:txBody>
      <dsp:txXfrm>
        <a:off x="0" y="4428507"/>
        <a:ext cx="6900512" cy="110695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08T23:26:00.628"/>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08T23:26:25.486"/>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08T23:26:00.628"/>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08T23:00:14.334"/>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08T23:39:35.197"/>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224700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74230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382835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971028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49294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24672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3766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15080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78630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864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12/8/2024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69273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12/8/2024</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a:p>
        </p:txBody>
      </p:sp>
    </p:spTree>
    <p:extLst>
      <p:ext uri="{BB962C8B-B14F-4D97-AF65-F5344CB8AC3E}">
        <p14:creationId xmlns:p14="http://schemas.microsoft.com/office/powerpoint/2010/main" val="3077131144"/>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customXml" Target="../ink/ink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www.kaggle.com/datasets/iremnurtokuroglu/credit-score-classification-cleaned-datase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descr="Graph on document with pen">
            <a:extLst>
              <a:ext uri="{FF2B5EF4-FFF2-40B4-BE49-F238E27FC236}">
                <a16:creationId xmlns:a16="http://schemas.microsoft.com/office/drawing/2014/main" id="{9E39F23F-BEB6-9F1D-15AE-653B7F41E109}"/>
              </a:ext>
            </a:extLst>
          </p:cNvPr>
          <p:cNvPicPr>
            <a:picLocks noChangeAspect="1"/>
          </p:cNvPicPr>
          <p:nvPr/>
        </p:nvPicPr>
        <p:blipFill>
          <a:blip r:embed="rId2"/>
          <a:srcRect t="983" r="-2" b="14619"/>
          <a:stretch/>
        </p:blipFill>
        <p:spPr>
          <a:xfrm>
            <a:off x="-3047" y="10"/>
            <a:ext cx="12191999" cy="6857990"/>
          </a:xfrm>
          <a:prstGeom prst="rect">
            <a:avLst/>
          </a:prstGeom>
        </p:spPr>
      </p:pic>
      <p:sp>
        <p:nvSpPr>
          <p:cNvPr id="17" name="Rectangle 1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1">
                  <a:alpha val="0"/>
                </a:schemeClr>
              </a:gs>
              <a:gs pos="50000">
                <a:schemeClr val="tx1">
                  <a:alpha val="3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81C776-BD4E-9BED-4BD7-7024AAA48E12}"/>
              </a:ext>
            </a:extLst>
          </p:cNvPr>
          <p:cNvSpPr>
            <a:spLocks noGrp="1"/>
          </p:cNvSpPr>
          <p:nvPr>
            <p:ph type="ctrTitle"/>
          </p:nvPr>
        </p:nvSpPr>
        <p:spPr>
          <a:xfrm>
            <a:off x="643466" y="1322616"/>
            <a:ext cx="10905059" cy="2651204"/>
          </a:xfrm>
          <a:effectLst>
            <a:outerShdw blurRad="50800" dist="38100" dir="2700000" algn="tl" rotWithShape="0">
              <a:prstClr val="black">
                <a:alpha val="40000"/>
              </a:prstClr>
            </a:outerShdw>
          </a:effectLst>
        </p:spPr>
        <p:txBody>
          <a:bodyPr>
            <a:normAutofit/>
          </a:bodyPr>
          <a:lstStyle/>
          <a:p>
            <a:pPr algn="ctr"/>
            <a:r>
              <a:rPr lang="en-US" sz="5400">
                <a:solidFill>
                  <a:schemeClr val="bg1"/>
                </a:solidFill>
                <a:latin typeface="Century"/>
              </a:rPr>
              <a:t>Financial Behavior Trends</a:t>
            </a:r>
          </a:p>
        </p:txBody>
      </p:sp>
      <p:sp>
        <p:nvSpPr>
          <p:cNvPr id="3" name="Subtitle 2">
            <a:extLst>
              <a:ext uri="{FF2B5EF4-FFF2-40B4-BE49-F238E27FC236}">
                <a16:creationId xmlns:a16="http://schemas.microsoft.com/office/drawing/2014/main" id="{D845063B-5B13-09B9-F460-5EB759E3F08F}"/>
              </a:ext>
            </a:extLst>
          </p:cNvPr>
          <p:cNvSpPr>
            <a:spLocks noGrp="1"/>
          </p:cNvSpPr>
          <p:nvPr>
            <p:ph type="subTitle" idx="1"/>
          </p:nvPr>
        </p:nvSpPr>
        <p:spPr>
          <a:xfrm>
            <a:off x="643466" y="4133135"/>
            <a:ext cx="10902016" cy="1008767"/>
          </a:xfrm>
          <a:effectLst>
            <a:outerShdw blurRad="50800" dist="38100" dir="2700000" algn="tl" rotWithShape="0">
              <a:prstClr val="black">
                <a:alpha val="40000"/>
              </a:prstClr>
            </a:outerShdw>
          </a:effectLst>
        </p:spPr>
        <p:txBody>
          <a:bodyPr vert="horz" lIns="91440" tIns="45720" rIns="91440" bIns="45720" rtlCol="0" anchor="t">
            <a:normAutofit/>
          </a:bodyPr>
          <a:lstStyle/>
          <a:p>
            <a:pPr algn="ctr"/>
            <a:r>
              <a:rPr lang="en-US" sz="1800">
                <a:solidFill>
                  <a:schemeClr val="bg1"/>
                </a:solidFill>
                <a:latin typeface="Century"/>
              </a:rPr>
              <a:t>By: Kevin Tracy, Sahil Shamim, Saiful Alam, Sarvad Lothe, Bharath</a:t>
            </a:r>
          </a:p>
        </p:txBody>
      </p:sp>
      <p:cxnSp>
        <p:nvCxnSpPr>
          <p:cNvPr id="19" name="Straight Connector 18">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61675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E6A207B-97BE-4DE3-B7BA-6EB713664F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BA004C-27B8-C9C8-3097-8CF23C8855E7}"/>
              </a:ext>
            </a:extLst>
          </p:cNvPr>
          <p:cNvSpPr>
            <a:spLocks noGrp="1"/>
          </p:cNvSpPr>
          <p:nvPr>
            <p:ph type="title"/>
          </p:nvPr>
        </p:nvSpPr>
        <p:spPr>
          <a:xfrm>
            <a:off x="8129016" y="640080"/>
            <a:ext cx="3432048" cy="1714065"/>
          </a:xfrm>
        </p:spPr>
        <p:txBody>
          <a:bodyPr vert="horz" lIns="91440" tIns="45720" rIns="91440" bIns="45720" rtlCol="0" anchor="b">
            <a:normAutofit/>
          </a:bodyPr>
          <a:lstStyle/>
          <a:p>
            <a:pPr>
              <a:lnSpc>
                <a:spcPct val="90000"/>
              </a:lnSpc>
            </a:pPr>
            <a:r>
              <a:rPr lang="en-US" sz="5400">
                <a:latin typeface="Century"/>
              </a:rPr>
              <a:t>Bharath's Results</a:t>
            </a:r>
          </a:p>
        </p:txBody>
      </p:sp>
      <p:sp>
        <p:nvSpPr>
          <p:cNvPr id="17"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016" y="2529151"/>
            <a:ext cx="3376602" cy="18288"/>
          </a:xfrm>
          <a:custGeom>
            <a:avLst/>
            <a:gdLst>
              <a:gd name="connsiteX0" fmla="*/ 0 w 3376602"/>
              <a:gd name="connsiteY0" fmla="*/ 0 h 18288"/>
              <a:gd name="connsiteX1" fmla="*/ 641554 w 3376602"/>
              <a:gd name="connsiteY1" fmla="*/ 0 h 18288"/>
              <a:gd name="connsiteX2" fmla="*/ 1316875 w 3376602"/>
              <a:gd name="connsiteY2" fmla="*/ 0 h 18288"/>
              <a:gd name="connsiteX3" fmla="*/ 2025961 w 3376602"/>
              <a:gd name="connsiteY3" fmla="*/ 0 h 18288"/>
              <a:gd name="connsiteX4" fmla="*/ 2735048 w 3376602"/>
              <a:gd name="connsiteY4" fmla="*/ 0 h 18288"/>
              <a:gd name="connsiteX5" fmla="*/ 3376602 w 3376602"/>
              <a:gd name="connsiteY5" fmla="*/ 0 h 18288"/>
              <a:gd name="connsiteX6" fmla="*/ 3376602 w 3376602"/>
              <a:gd name="connsiteY6" fmla="*/ 18288 h 18288"/>
              <a:gd name="connsiteX7" fmla="*/ 2633750 w 3376602"/>
              <a:gd name="connsiteY7" fmla="*/ 18288 h 18288"/>
              <a:gd name="connsiteX8" fmla="*/ 1890897 w 3376602"/>
              <a:gd name="connsiteY8" fmla="*/ 18288 h 18288"/>
              <a:gd name="connsiteX9" fmla="*/ 1215577 w 3376602"/>
              <a:gd name="connsiteY9" fmla="*/ 18288 h 18288"/>
              <a:gd name="connsiteX10" fmla="*/ 0 w 3376602"/>
              <a:gd name="connsiteY10" fmla="*/ 18288 h 18288"/>
              <a:gd name="connsiteX11" fmla="*/ 0 w 3376602"/>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76602" h="18288" fill="none" extrusionOk="0">
                <a:moveTo>
                  <a:pt x="0" y="0"/>
                </a:moveTo>
                <a:cubicBezTo>
                  <a:pt x="154337" y="-26787"/>
                  <a:pt x="393692" y="25344"/>
                  <a:pt x="641554" y="0"/>
                </a:cubicBezTo>
                <a:cubicBezTo>
                  <a:pt x="889416" y="-25344"/>
                  <a:pt x="1078313" y="12271"/>
                  <a:pt x="1316875" y="0"/>
                </a:cubicBezTo>
                <a:cubicBezTo>
                  <a:pt x="1555437" y="-12271"/>
                  <a:pt x="1698513" y="30110"/>
                  <a:pt x="2025961" y="0"/>
                </a:cubicBezTo>
                <a:cubicBezTo>
                  <a:pt x="2353409" y="-30110"/>
                  <a:pt x="2474986" y="1722"/>
                  <a:pt x="2735048" y="0"/>
                </a:cubicBezTo>
                <a:cubicBezTo>
                  <a:pt x="2995110" y="-1722"/>
                  <a:pt x="3097437" y="28961"/>
                  <a:pt x="3376602" y="0"/>
                </a:cubicBezTo>
                <a:cubicBezTo>
                  <a:pt x="3375893" y="8157"/>
                  <a:pt x="3376189" y="12125"/>
                  <a:pt x="3376602" y="18288"/>
                </a:cubicBezTo>
                <a:cubicBezTo>
                  <a:pt x="3037458" y="40377"/>
                  <a:pt x="2857195" y="34928"/>
                  <a:pt x="2633750" y="18288"/>
                </a:cubicBezTo>
                <a:cubicBezTo>
                  <a:pt x="2410305" y="1648"/>
                  <a:pt x="2066994" y="17360"/>
                  <a:pt x="1890897" y="18288"/>
                </a:cubicBezTo>
                <a:cubicBezTo>
                  <a:pt x="1714800" y="19216"/>
                  <a:pt x="1521080" y="47858"/>
                  <a:pt x="1215577" y="18288"/>
                </a:cubicBezTo>
                <a:cubicBezTo>
                  <a:pt x="910074" y="-11282"/>
                  <a:pt x="278912" y="61767"/>
                  <a:pt x="0" y="18288"/>
                </a:cubicBezTo>
                <a:cubicBezTo>
                  <a:pt x="-46" y="12483"/>
                  <a:pt x="-203" y="6491"/>
                  <a:pt x="0" y="0"/>
                </a:cubicBezTo>
                <a:close/>
              </a:path>
              <a:path w="3376602" h="18288" stroke="0" extrusionOk="0">
                <a:moveTo>
                  <a:pt x="0" y="0"/>
                </a:moveTo>
                <a:cubicBezTo>
                  <a:pt x="304565" y="-9016"/>
                  <a:pt x="402571" y="29762"/>
                  <a:pt x="641554" y="0"/>
                </a:cubicBezTo>
                <a:cubicBezTo>
                  <a:pt x="880537" y="-29762"/>
                  <a:pt x="963871" y="-12492"/>
                  <a:pt x="1215577" y="0"/>
                </a:cubicBezTo>
                <a:cubicBezTo>
                  <a:pt x="1467283" y="12492"/>
                  <a:pt x="1723274" y="15353"/>
                  <a:pt x="1958429" y="0"/>
                </a:cubicBezTo>
                <a:cubicBezTo>
                  <a:pt x="2193584" y="-15353"/>
                  <a:pt x="2347125" y="7922"/>
                  <a:pt x="2599984" y="0"/>
                </a:cubicBezTo>
                <a:cubicBezTo>
                  <a:pt x="2852843" y="-7922"/>
                  <a:pt x="3186422" y="-30763"/>
                  <a:pt x="3376602" y="0"/>
                </a:cubicBezTo>
                <a:cubicBezTo>
                  <a:pt x="3376338" y="4493"/>
                  <a:pt x="3376986" y="9472"/>
                  <a:pt x="3376602" y="18288"/>
                </a:cubicBezTo>
                <a:cubicBezTo>
                  <a:pt x="3080522" y="-5475"/>
                  <a:pt x="3038559" y="47323"/>
                  <a:pt x="2701282" y="18288"/>
                </a:cubicBezTo>
                <a:cubicBezTo>
                  <a:pt x="2364005" y="-10747"/>
                  <a:pt x="2245031" y="49099"/>
                  <a:pt x="1958429" y="18288"/>
                </a:cubicBezTo>
                <a:cubicBezTo>
                  <a:pt x="1671827" y="-12523"/>
                  <a:pt x="1619741" y="31109"/>
                  <a:pt x="1384407" y="18288"/>
                </a:cubicBezTo>
                <a:cubicBezTo>
                  <a:pt x="1149073" y="5467"/>
                  <a:pt x="947712" y="-11758"/>
                  <a:pt x="709086" y="18288"/>
                </a:cubicBezTo>
                <a:cubicBezTo>
                  <a:pt x="470460" y="48334"/>
                  <a:pt x="186882" y="50183"/>
                  <a:pt x="0" y="18288"/>
                </a:cubicBezTo>
                <a:cubicBezTo>
                  <a:pt x="843" y="9577"/>
                  <a:pt x="371" y="6900"/>
                  <a:pt x="0" y="0"/>
                </a:cubicBezTo>
                <a:close/>
              </a:path>
            </a:pathLst>
          </a:custGeom>
          <a:solidFill>
            <a:srgbClr val="D56A17"/>
          </a:solidFill>
          <a:ln w="38100" cap="rnd">
            <a:solidFill>
              <a:srgbClr val="D56A1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2DFE614-194C-EF58-6B82-D566D4F63576}"/>
              </a:ext>
            </a:extLst>
          </p:cNvPr>
          <p:cNvSpPr txBox="1"/>
          <p:nvPr/>
        </p:nvSpPr>
        <p:spPr>
          <a:xfrm>
            <a:off x="8129016" y="2803470"/>
            <a:ext cx="3432048" cy="341445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77500" lnSpcReduction="20000"/>
          </a:bodyPr>
          <a:lstStyle/>
          <a:p>
            <a:pPr marL="285750" indent="-228600">
              <a:lnSpc>
                <a:spcPct val="110000"/>
              </a:lnSpc>
              <a:spcAft>
                <a:spcPts val="600"/>
              </a:spcAft>
              <a:buFont typeface="Arial" panose="020B0604020202020204" pitchFamily="34" charset="0"/>
              <a:buChar char="•"/>
            </a:pPr>
            <a:r>
              <a:rPr lang="en-US" sz="2400">
                <a:latin typeface="Century"/>
              </a:rPr>
              <a:t>As it goes with most financial literacy, having a better credit mix will equate to a better average annual income.</a:t>
            </a:r>
          </a:p>
          <a:p>
            <a:pPr marL="285750" indent="-228600">
              <a:lnSpc>
                <a:spcPct val="110000"/>
              </a:lnSpc>
              <a:spcAft>
                <a:spcPts val="600"/>
              </a:spcAft>
              <a:buFont typeface="Arial" panose="020B0604020202020204" pitchFamily="34" charset="0"/>
              <a:buChar char="•"/>
            </a:pPr>
            <a:r>
              <a:rPr lang="en-US" sz="2400">
                <a:latin typeface="Century"/>
              </a:rPr>
              <a:t>It is important to note that these lines never overlap, showing that to cross into a higher annual income one must also improve their overall credit mix.</a:t>
            </a:r>
          </a:p>
          <a:p>
            <a:pPr marL="285750" indent="-228600">
              <a:lnSpc>
                <a:spcPct val="110000"/>
              </a:lnSpc>
              <a:spcAft>
                <a:spcPts val="600"/>
              </a:spcAft>
              <a:buFont typeface="Arial" panose="020B0604020202020204" pitchFamily="34" charset="0"/>
              <a:buChar char="•"/>
            </a:pPr>
            <a:endParaRPr lang="en-US" sz="2400">
              <a:latin typeface="Century"/>
            </a:endParaRPr>
          </a:p>
        </p:txBody>
      </p:sp>
      <mc:AlternateContent xmlns:mc="http://schemas.openxmlformats.org/markup-compatibility/2006" xmlns:p14="http://schemas.microsoft.com/office/powerpoint/2010/main">
        <mc:Choice Requires="p14">
          <p:contentPart p14:bwMode="auto" r:id="rId2">
            <p14:nvContentPartPr>
              <p14:cNvPr id="15" name="Ink 1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6436237" y="1971579"/>
              <a:ext cx="360" cy="2160"/>
            </p14:xfrm>
          </p:contentPart>
        </mc:Choice>
        <mc:Fallback xmlns="">
          <p:pic>
            <p:nvPicPr>
              <p:cNvPr id="15" name="Ink 1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6418237" y="1956150"/>
                <a:ext cx="36000" cy="32709"/>
              </a:xfrm>
              <a:prstGeom prst="rect">
                <a:avLst/>
              </a:prstGeom>
            </p:spPr>
          </p:pic>
        </mc:Fallback>
      </mc:AlternateContent>
      <p:pic>
        <p:nvPicPr>
          <p:cNvPr id="4" name="Content Placeholder 3" descr="A graph of different colored lines&#10;&#10;Description automatically generated">
            <a:extLst>
              <a:ext uri="{FF2B5EF4-FFF2-40B4-BE49-F238E27FC236}">
                <a16:creationId xmlns:a16="http://schemas.microsoft.com/office/drawing/2014/main" id="{BCB3F68D-3699-76F0-4D6E-AED684C45E84}"/>
              </a:ext>
            </a:extLst>
          </p:cNvPr>
          <p:cNvPicPr>
            <a:picLocks noGrp="1" noChangeAspect="1"/>
          </p:cNvPicPr>
          <p:nvPr>
            <p:ph idx="1"/>
          </p:nvPr>
        </p:nvPicPr>
        <p:blipFill>
          <a:blip r:embed="rId4"/>
          <a:stretch>
            <a:fillRect/>
          </a:stretch>
        </p:blipFill>
        <p:spPr>
          <a:xfrm>
            <a:off x="630936" y="1383773"/>
            <a:ext cx="6903720" cy="4090453"/>
          </a:xfrm>
          <a:prstGeom prst="rect">
            <a:avLst/>
          </a:prstGeom>
        </p:spPr>
      </p:pic>
    </p:spTree>
    <p:extLst>
      <p:ext uri="{BB962C8B-B14F-4D97-AF65-F5344CB8AC3E}">
        <p14:creationId xmlns:p14="http://schemas.microsoft.com/office/powerpoint/2010/main" val="4288235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D1C72D-E71A-77D6-E42D-71230992E6DB}"/>
              </a:ext>
            </a:extLst>
          </p:cNvPr>
          <p:cNvSpPr>
            <a:spLocks noGrp="1"/>
          </p:cNvSpPr>
          <p:nvPr>
            <p:ph type="title"/>
          </p:nvPr>
        </p:nvSpPr>
        <p:spPr>
          <a:xfrm>
            <a:off x="630936" y="639520"/>
            <a:ext cx="3429000" cy="1719072"/>
          </a:xfrm>
        </p:spPr>
        <p:txBody>
          <a:bodyPr vert="horz" lIns="91440" tIns="45720" rIns="91440" bIns="45720" rtlCol="0" anchor="b">
            <a:normAutofit/>
          </a:bodyPr>
          <a:lstStyle/>
          <a:p>
            <a:pPr>
              <a:lnSpc>
                <a:spcPct val="90000"/>
              </a:lnSpc>
            </a:pPr>
            <a:r>
              <a:rPr lang="en-US" sz="5400">
                <a:latin typeface="Century"/>
              </a:rPr>
              <a:t>Saiful's Results</a:t>
            </a:r>
          </a:p>
        </p:txBody>
      </p:sp>
      <p:sp>
        <p:nvSpPr>
          <p:cNvPr id="17"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D56A17"/>
          </a:solidFill>
          <a:ln w="38100" cap="rnd">
            <a:solidFill>
              <a:srgbClr val="D56A1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2">
            <p14:nvContentPartPr>
              <p14:cNvPr id="18" name="Ink 1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8" name="Ink 1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7" name="Picture 6">
            <a:extLst>
              <a:ext uri="{FF2B5EF4-FFF2-40B4-BE49-F238E27FC236}">
                <a16:creationId xmlns:a16="http://schemas.microsoft.com/office/drawing/2014/main" id="{C2A57ADB-DE53-2B51-1818-97D55B5D3FBB}"/>
              </a:ext>
            </a:extLst>
          </p:cNvPr>
          <p:cNvPicPr>
            <a:picLocks noChangeAspect="1"/>
          </p:cNvPicPr>
          <p:nvPr/>
        </p:nvPicPr>
        <p:blipFill>
          <a:blip r:embed="rId4"/>
          <a:stretch>
            <a:fillRect/>
          </a:stretch>
        </p:blipFill>
        <p:spPr>
          <a:xfrm>
            <a:off x="6110491" y="2960653"/>
            <a:ext cx="3222219" cy="3776134"/>
          </a:xfrm>
          <a:prstGeom prst="rect">
            <a:avLst/>
          </a:prstGeom>
        </p:spPr>
      </p:pic>
      <p:pic>
        <p:nvPicPr>
          <p:cNvPr id="9" name="Picture 8">
            <a:extLst>
              <a:ext uri="{FF2B5EF4-FFF2-40B4-BE49-F238E27FC236}">
                <a16:creationId xmlns:a16="http://schemas.microsoft.com/office/drawing/2014/main" id="{CEF40747-F36D-F870-DC86-1529D0B76C2D}"/>
              </a:ext>
            </a:extLst>
          </p:cNvPr>
          <p:cNvPicPr>
            <a:picLocks noChangeAspect="1"/>
          </p:cNvPicPr>
          <p:nvPr/>
        </p:nvPicPr>
        <p:blipFill>
          <a:blip r:embed="rId5"/>
          <a:stretch>
            <a:fillRect/>
          </a:stretch>
        </p:blipFill>
        <p:spPr>
          <a:xfrm>
            <a:off x="9448321" y="2844800"/>
            <a:ext cx="2642558" cy="3894666"/>
          </a:xfrm>
          <a:prstGeom prst="rect">
            <a:avLst/>
          </a:prstGeom>
        </p:spPr>
      </p:pic>
      <p:pic>
        <p:nvPicPr>
          <p:cNvPr id="10" name="Picture 9" descr="A graph of different colored squares&#10;&#10;Description automatically generated">
            <a:extLst>
              <a:ext uri="{FF2B5EF4-FFF2-40B4-BE49-F238E27FC236}">
                <a16:creationId xmlns:a16="http://schemas.microsoft.com/office/drawing/2014/main" id="{40D0C62B-5E92-66F6-70EC-B90044C0EFF5}"/>
              </a:ext>
            </a:extLst>
          </p:cNvPr>
          <p:cNvPicPr>
            <a:picLocks noChangeAspect="1"/>
          </p:cNvPicPr>
          <p:nvPr/>
        </p:nvPicPr>
        <p:blipFill>
          <a:blip r:embed="rId6"/>
          <a:stretch>
            <a:fillRect/>
          </a:stretch>
        </p:blipFill>
        <p:spPr>
          <a:xfrm>
            <a:off x="16932" y="3418302"/>
            <a:ext cx="6096000" cy="3323394"/>
          </a:xfrm>
          <a:prstGeom prst="rect">
            <a:avLst/>
          </a:prstGeom>
        </p:spPr>
      </p:pic>
      <p:pic>
        <p:nvPicPr>
          <p:cNvPr id="11" name="Picture 10" descr="A screenshot of a website&#10;&#10;Description automatically generated">
            <a:extLst>
              <a:ext uri="{FF2B5EF4-FFF2-40B4-BE49-F238E27FC236}">
                <a16:creationId xmlns:a16="http://schemas.microsoft.com/office/drawing/2014/main" id="{B91A04D8-8040-389D-6388-5E3793FD524B}"/>
              </a:ext>
            </a:extLst>
          </p:cNvPr>
          <p:cNvPicPr>
            <a:picLocks noChangeAspect="1"/>
          </p:cNvPicPr>
          <p:nvPr/>
        </p:nvPicPr>
        <p:blipFill>
          <a:blip r:embed="rId7"/>
          <a:stretch>
            <a:fillRect/>
          </a:stretch>
        </p:blipFill>
        <p:spPr>
          <a:xfrm>
            <a:off x="4114800" y="2370666"/>
            <a:ext cx="1998134" cy="931334"/>
          </a:xfrm>
          <a:prstGeom prst="rect">
            <a:avLst/>
          </a:prstGeom>
        </p:spPr>
      </p:pic>
      <p:sp>
        <p:nvSpPr>
          <p:cNvPr id="12" name="TextBox 11">
            <a:extLst>
              <a:ext uri="{FF2B5EF4-FFF2-40B4-BE49-F238E27FC236}">
                <a16:creationId xmlns:a16="http://schemas.microsoft.com/office/drawing/2014/main" id="{5F37DF4D-76AE-A603-2440-DEF29937C8B3}"/>
              </a:ext>
            </a:extLst>
          </p:cNvPr>
          <p:cNvSpPr txBox="1"/>
          <p:nvPr/>
        </p:nvSpPr>
        <p:spPr>
          <a:xfrm>
            <a:off x="3437467" y="389467"/>
            <a:ext cx="8754531"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1600">
                <a:latin typeface="Century"/>
                <a:ea typeface="+mn-lt"/>
                <a:cs typeface="+mn-lt"/>
              </a:rPr>
              <a:t>Across occupations, there is a relatively consistent distribution of transaction values.</a:t>
            </a:r>
          </a:p>
          <a:p>
            <a:pPr marL="342900" indent="-342900">
              <a:buFont typeface="Arial,Sans-Serif"/>
              <a:buChar char="•"/>
            </a:pPr>
            <a:r>
              <a:rPr lang="en-US" sz="1600">
                <a:latin typeface="Century"/>
                <a:ea typeface="+mn-lt"/>
                <a:cs typeface="+mn-lt"/>
              </a:rPr>
              <a:t>Small-value transactions occur most frequently. The 26-40 age group exhibits the highest dominance across all transaction values, and the age distribution remains relatively consistent across transaction categories.</a:t>
            </a:r>
          </a:p>
          <a:p>
            <a:pPr marL="342900" indent="-342900">
              <a:buFont typeface="Arial"/>
              <a:buChar char="•"/>
            </a:pPr>
            <a:r>
              <a:rPr lang="en-US" sz="1600">
                <a:latin typeface="Century"/>
                <a:ea typeface="+mn-lt"/>
                <a:cs typeface="+mn-lt"/>
              </a:rPr>
              <a:t>The majority of small value payments come from individuals in the lowest salary bracket, whereas higher salary brackets show a more balanced distribution between medium and large-value payments.</a:t>
            </a:r>
            <a:endParaRPr lang="en-US" sz="1600">
              <a:latin typeface="Century"/>
            </a:endParaRPr>
          </a:p>
        </p:txBody>
      </p:sp>
    </p:spTree>
    <p:extLst>
      <p:ext uri="{BB962C8B-B14F-4D97-AF65-F5344CB8AC3E}">
        <p14:creationId xmlns:p14="http://schemas.microsoft.com/office/powerpoint/2010/main" val="3089562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8878A4-28A3-B639-35CD-F9E8A45ACB2E}"/>
              </a:ext>
            </a:extLst>
          </p:cNvPr>
          <p:cNvSpPr>
            <a:spLocks noGrp="1"/>
          </p:cNvSpPr>
          <p:nvPr>
            <p:ph type="title"/>
          </p:nvPr>
        </p:nvSpPr>
        <p:spPr>
          <a:xfrm>
            <a:off x="184075" y="674440"/>
            <a:ext cx="3419856" cy="1463040"/>
          </a:xfrm>
        </p:spPr>
        <p:txBody>
          <a:bodyPr anchor="ctr">
            <a:normAutofit/>
          </a:bodyPr>
          <a:lstStyle/>
          <a:p>
            <a:pPr>
              <a:lnSpc>
                <a:spcPct val="90000"/>
              </a:lnSpc>
            </a:pPr>
            <a:r>
              <a:rPr lang="en-US">
                <a:latin typeface="Century"/>
              </a:rPr>
              <a:t>Sarvad's Results</a:t>
            </a:r>
          </a:p>
        </p:txBody>
      </p:sp>
      <mc:AlternateContent xmlns:mc="http://schemas.openxmlformats.org/markup-compatibility/2006" xmlns:p14="http://schemas.microsoft.com/office/powerpoint/2010/main">
        <mc:Choice Requires="p14">
          <p:contentPart p14:bwMode="auto" r:id="rId2">
            <p14:nvContentPartPr>
              <p14:cNvPr id="13" name="Ink 1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3" name="Ink 1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sp>
        <p:nvSpPr>
          <p:cNvPr id="15" name="Rectangle 14">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704088"/>
            <a:ext cx="18288" cy="1316736"/>
          </a:xfrm>
          <a:custGeom>
            <a:avLst/>
            <a:gdLst>
              <a:gd name="connsiteX0" fmla="*/ 0 w 18288"/>
              <a:gd name="connsiteY0" fmla="*/ 0 h 1316736"/>
              <a:gd name="connsiteX1" fmla="*/ 18288 w 18288"/>
              <a:gd name="connsiteY1" fmla="*/ 0 h 1316736"/>
              <a:gd name="connsiteX2" fmla="*/ 18288 w 18288"/>
              <a:gd name="connsiteY2" fmla="*/ 632033 h 1316736"/>
              <a:gd name="connsiteX3" fmla="*/ 18288 w 18288"/>
              <a:gd name="connsiteY3" fmla="*/ 1316736 h 1316736"/>
              <a:gd name="connsiteX4" fmla="*/ 0 w 18288"/>
              <a:gd name="connsiteY4" fmla="*/ 1316736 h 1316736"/>
              <a:gd name="connsiteX5" fmla="*/ 0 w 18288"/>
              <a:gd name="connsiteY5" fmla="*/ 671535 h 1316736"/>
              <a:gd name="connsiteX6" fmla="*/ 0 w 18288"/>
              <a:gd name="connsiteY6" fmla="*/ 0 h 1316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88" h="1316736" fill="none" extrusionOk="0">
                <a:moveTo>
                  <a:pt x="0" y="0"/>
                </a:moveTo>
                <a:cubicBezTo>
                  <a:pt x="5414" y="683"/>
                  <a:pt x="12510" y="720"/>
                  <a:pt x="18288" y="0"/>
                </a:cubicBezTo>
                <a:cubicBezTo>
                  <a:pt x="11385" y="276484"/>
                  <a:pt x="47354" y="495364"/>
                  <a:pt x="18288" y="632033"/>
                </a:cubicBezTo>
                <a:cubicBezTo>
                  <a:pt x="-10778" y="768702"/>
                  <a:pt x="26786" y="1005085"/>
                  <a:pt x="18288" y="1316736"/>
                </a:cubicBezTo>
                <a:cubicBezTo>
                  <a:pt x="9577" y="1315893"/>
                  <a:pt x="6900" y="1316365"/>
                  <a:pt x="0" y="1316736"/>
                </a:cubicBezTo>
                <a:cubicBezTo>
                  <a:pt x="-29997" y="1144491"/>
                  <a:pt x="20055" y="926108"/>
                  <a:pt x="0" y="671535"/>
                </a:cubicBezTo>
                <a:cubicBezTo>
                  <a:pt x="-20055" y="416962"/>
                  <a:pt x="15787" y="211813"/>
                  <a:pt x="0" y="0"/>
                </a:cubicBezTo>
                <a:close/>
              </a:path>
              <a:path w="18288" h="1316736" stroke="0" extrusionOk="0">
                <a:moveTo>
                  <a:pt x="0" y="0"/>
                </a:moveTo>
                <a:cubicBezTo>
                  <a:pt x="5341" y="9"/>
                  <a:pt x="11148" y="-611"/>
                  <a:pt x="18288" y="0"/>
                </a:cubicBezTo>
                <a:cubicBezTo>
                  <a:pt x="-6741" y="195124"/>
                  <a:pt x="36996" y="409062"/>
                  <a:pt x="18288" y="618866"/>
                </a:cubicBezTo>
                <a:cubicBezTo>
                  <a:pt x="-420" y="828670"/>
                  <a:pt x="28345" y="1144651"/>
                  <a:pt x="18288" y="1316736"/>
                </a:cubicBezTo>
                <a:cubicBezTo>
                  <a:pt x="10476" y="1317615"/>
                  <a:pt x="8805" y="1316987"/>
                  <a:pt x="0" y="1316736"/>
                </a:cubicBezTo>
                <a:cubicBezTo>
                  <a:pt x="30302" y="1053606"/>
                  <a:pt x="-1997" y="890047"/>
                  <a:pt x="0" y="671535"/>
                </a:cubicBezTo>
                <a:cubicBezTo>
                  <a:pt x="1997" y="453023"/>
                  <a:pt x="-25538" y="322042"/>
                  <a:pt x="0" y="0"/>
                </a:cubicBezTo>
                <a:close/>
              </a:path>
            </a:pathLst>
          </a:custGeom>
          <a:solidFill>
            <a:srgbClr val="D56A17"/>
          </a:solidFill>
          <a:ln w="34925">
            <a:solidFill>
              <a:srgbClr val="D56A1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aph of blue and green color&#10;&#10;Description automatically generated">
            <a:extLst>
              <a:ext uri="{FF2B5EF4-FFF2-40B4-BE49-F238E27FC236}">
                <a16:creationId xmlns:a16="http://schemas.microsoft.com/office/drawing/2014/main" id="{917F4E87-02D3-109A-663F-48CA48F280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727238"/>
            <a:ext cx="7052650" cy="4126678"/>
          </a:xfrm>
          <a:prstGeom prst="rect">
            <a:avLst/>
          </a:prstGeom>
        </p:spPr>
      </p:pic>
      <p:pic>
        <p:nvPicPr>
          <p:cNvPr id="10" name="Picture 9" descr="A colorful stripes on a white background&#10;&#10;Description automatically generated">
            <a:extLst>
              <a:ext uri="{FF2B5EF4-FFF2-40B4-BE49-F238E27FC236}">
                <a16:creationId xmlns:a16="http://schemas.microsoft.com/office/drawing/2014/main" id="{AD1578A8-8D2B-56CA-4D22-5565C4D0E37E}"/>
              </a:ext>
            </a:extLst>
          </p:cNvPr>
          <p:cNvPicPr>
            <a:picLocks noChangeAspect="1"/>
          </p:cNvPicPr>
          <p:nvPr/>
        </p:nvPicPr>
        <p:blipFill rotWithShape="1">
          <a:blip r:embed="rId5">
            <a:extLst>
              <a:ext uri="{28A0092B-C50C-407E-A947-70E740481C1C}">
                <a14:useLocalDpi xmlns:a14="http://schemas.microsoft.com/office/drawing/2010/main" val="0"/>
              </a:ext>
            </a:extLst>
          </a:blip>
          <a:srcRect l="610"/>
          <a:stretch/>
        </p:blipFill>
        <p:spPr>
          <a:xfrm>
            <a:off x="3195111" y="-1064"/>
            <a:ext cx="8996889" cy="1330415"/>
          </a:xfrm>
          <a:prstGeom prst="rect">
            <a:avLst/>
          </a:prstGeom>
        </p:spPr>
      </p:pic>
      <p:pic>
        <p:nvPicPr>
          <p:cNvPr id="12" name="Picture 11">
            <a:extLst>
              <a:ext uri="{FF2B5EF4-FFF2-40B4-BE49-F238E27FC236}">
                <a16:creationId xmlns:a16="http://schemas.microsoft.com/office/drawing/2014/main" id="{EA21661F-4C78-4895-673C-4AD556F4575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5111" y="1338387"/>
            <a:ext cx="8996888" cy="1388851"/>
          </a:xfrm>
          <a:prstGeom prst="rect">
            <a:avLst/>
          </a:prstGeom>
        </p:spPr>
      </p:pic>
      <p:sp>
        <p:nvSpPr>
          <p:cNvPr id="19" name="TextBox 18">
            <a:extLst>
              <a:ext uri="{FF2B5EF4-FFF2-40B4-BE49-F238E27FC236}">
                <a16:creationId xmlns:a16="http://schemas.microsoft.com/office/drawing/2014/main" id="{0D7B5FCE-4A9A-00C1-AD84-6D79717F3915}"/>
              </a:ext>
            </a:extLst>
          </p:cNvPr>
          <p:cNvSpPr txBox="1"/>
          <p:nvPr/>
        </p:nvSpPr>
        <p:spPr>
          <a:xfrm>
            <a:off x="7052650" y="3429000"/>
            <a:ext cx="5139349" cy="923330"/>
          </a:xfrm>
          <a:prstGeom prst="rect">
            <a:avLst/>
          </a:prstGeom>
          <a:noFill/>
        </p:spPr>
        <p:txBody>
          <a:bodyPr wrap="square">
            <a:spAutoFit/>
          </a:bodyPr>
          <a:lstStyle/>
          <a:p>
            <a:r>
              <a:rPr lang="en-US">
                <a:latin typeface="Century"/>
              </a:rPr>
              <a:t>As people’s credit history age increases, they are more likely to increase their payment and spending behaviors </a:t>
            </a:r>
          </a:p>
        </p:txBody>
      </p:sp>
    </p:spTree>
    <p:extLst>
      <p:ext uri="{BB962C8B-B14F-4D97-AF65-F5344CB8AC3E}">
        <p14:creationId xmlns:p14="http://schemas.microsoft.com/office/powerpoint/2010/main" val="3208343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51A0227-072A-4F5F-928C-E2C3E5CCD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78740C-8331-7DB1-1B33-BE14B5B25657}"/>
              </a:ext>
            </a:extLst>
          </p:cNvPr>
          <p:cNvSpPr>
            <a:spLocks noGrp="1"/>
          </p:cNvSpPr>
          <p:nvPr>
            <p:ph type="title"/>
          </p:nvPr>
        </p:nvSpPr>
        <p:spPr>
          <a:xfrm>
            <a:off x="630936" y="4562856"/>
            <a:ext cx="3419856" cy="1600200"/>
          </a:xfrm>
        </p:spPr>
        <p:txBody>
          <a:bodyPr anchor="ctr">
            <a:normAutofit/>
          </a:bodyPr>
          <a:lstStyle/>
          <a:p>
            <a:r>
              <a:rPr lang="en-US">
                <a:latin typeface="Century"/>
              </a:rPr>
              <a:t>Sahil's Results</a:t>
            </a:r>
          </a:p>
        </p:txBody>
      </p:sp>
      <mc:AlternateContent xmlns:mc="http://schemas.openxmlformats.org/markup-compatibility/2006" xmlns:p14="http://schemas.microsoft.com/office/powerpoint/2010/main">
        <mc:Choice Requires="p14">
          <p:contentPart p14:bwMode="auto" r:id="rId2">
            <p14:nvContentPartPr>
              <p14:cNvPr id="22" name="Ink 21">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4884261"/>
              <a:ext cx="360" cy="2160"/>
            </p14:xfrm>
          </p:contentPart>
        </mc:Choice>
        <mc:Fallback xmlns="">
          <p:pic>
            <p:nvPicPr>
              <p:cNvPr id="22" name="Ink 21">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4868832"/>
                <a:ext cx="36000" cy="32709"/>
              </a:xfrm>
              <a:prstGeom prst="rect">
                <a:avLst/>
              </a:prstGeom>
            </p:spPr>
          </p:pic>
        </mc:Fallback>
      </mc:AlternateContent>
      <p:sp>
        <p:nvSpPr>
          <p:cNvPr id="24" name="Rectangle 23">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4562856"/>
            <a:ext cx="18288" cy="1600200"/>
          </a:xfrm>
          <a:custGeom>
            <a:avLst/>
            <a:gdLst>
              <a:gd name="connsiteX0" fmla="*/ 0 w 18288"/>
              <a:gd name="connsiteY0" fmla="*/ 0 h 1600200"/>
              <a:gd name="connsiteX1" fmla="*/ 18288 w 18288"/>
              <a:gd name="connsiteY1" fmla="*/ 0 h 1600200"/>
              <a:gd name="connsiteX2" fmla="*/ 18288 w 18288"/>
              <a:gd name="connsiteY2" fmla="*/ 549402 h 1600200"/>
              <a:gd name="connsiteX3" fmla="*/ 18288 w 18288"/>
              <a:gd name="connsiteY3" fmla="*/ 1114806 h 1600200"/>
              <a:gd name="connsiteX4" fmla="*/ 18288 w 18288"/>
              <a:gd name="connsiteY4" fmla="*/ 1600200 h 1600200"/>
              <a:gd name="connsiteX5" fmla="*/ 0 w 18288"/>
              <a:gd name="connsiteY5" fmla="*/ 1600200 h 1600200"/>
              <a:gd name="connsiteX6" fmla="*/ 0 w 18288"/>
              <a:gd name="connsiteY6" fmla="*/ 1066800 h 1600200"/>
              <a:gd name="connsiteX7" fmla="*/ 0 w 18288"/>
              <a:gd name="connsiteY7" fmla="*/ 517398 h 1600200"/>
              <a:gd name="connsiteX8" fmla="*/ 0 w 18288"/>
              <a:gd name="connsiteY8" fmla="*/ 0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88" h="1600200" fill="none" extrusionOk="0">
                <a:moveTo>
                  <a:pt x="0" y="0"/>
                </a:moveTo>
                <a:cubicBezTo>
                  <a:pt x="4865" y="374"/>
                  <a:pt x="13608" y="53"/>
                  <a:pt x="18288" y="0"/>
                </a:cubicBezTo>
                <a:cubicBezTo>
                  <a:pt x="23286" y="215154"/>
                  <a:pt x="-6672" y="375145"/>
                  <a:pt x="18288" y="549402"/>
                </a:cubicBezTo>
                <a:cubicBezTo>
                  <a:pt x="43248" y="723659"/>
                  <a:pt x="44414" y="873011"/>
                  <a:pt x="18288" y="1114806"/>
                </a:cubicBezTo>
                <a:cubicBezTo>
                  <a:pt x="-7838" y="1356601"/>
                  <a:pt x="13030" y="1360490"/>
                  <a:pt x="18288" y="1600200"/>
                </a:cubicBezTo>
                <a:cubicBezTo>
                  <a:pt x="10638" y="1600772"/>
                  <a:pt x="4111" y="1599793"/>
                  <a:pt x="0" y="1600200"/>
                </a:cubicBezTo>
                <a:cubicBezTo>
                  <a:pt x="-6890" y="1375807"/>
                  <a:pt x="21339" y="1304563"/>
                  <a:pt x="0" y="1066800"/>
                </a:cubicBezTo>
                <a:cubicBezTo>
                  <a:pt x="-21339" y="829037"/>
                  <a:pt x="-23009" y="689986"/>
                  <a:pt x="0" y="517398"/>
                </a:cubicBezTo>
                <a:cubicBezTo>
                  <a:pt x="23009" y="344810"/>
                  <a:pt x="-9921" y="122345"/>
                  <a:pt x="0" y="0"/>
                </a:cubicBezTo>
                <a:close/>
              </a:path>
              <a:path w="18288" h="1600200" stroke="0" extrusionOk="0">
                <a:moveTo>
                  <a:pt x="0" y="0"/>
                </a:moveTo>
                <a:cubicBezTo>
                  <a:pt x="5341" y="9"/>
                  <a:pt x="11148" y="-611"/>
                  <a:pt x="18288" y="0"/>
                </a:cubicBezTo>
                <a:cubicBezTo>
                  <a:pt x="31387" y="104987"/>
                  <a:pt x="17137" y="300374"/>
                  <a:pt x="18288" y="485394"/>
                </a:cubicBezTo>
                <a:cubicBezTo>
                  <a:pt x="19439" y="670414"/>
                  <a:pt x="37394" y="922400"/>
                  <a:pt x="18288" y="1050798"/>
                </a:cubicBezTo>
                <a:cubicBezTo>
                  <a:pt x="-818" y="1179196"/>
                  <a:pt x="6556" y="1394957"/>
                  <a:pt x="18288" y="1600200"/>
                </a:cubicBezTo>
                <a:cubicBezTo>
                  <a:pt x="12642" y="1600430"/>
                  <a:pt x="3803" y="1599869"/>
                  <a:pt x="0" y="1600200"/>
                </a:cubicBezTo>
                <a:cubicBezTo>
                  <a:pt x="10832" y="1355159"/>
                  <a:pt x="-10163" y="1159269"/>
                  <a:pt x="0" y="1034796"/>
                </a:cubicBezTo>
                <a:cubicBezTo>
                  <a:pt x="10163" y="910323"/>
                  <a:pt x="5178" y="626710"/>
                  <a:pt x="0" y="469392"/>
                </a:cubicBezTo>
                <a:cubicBezTo>
                  <a:pt x="-5178" y="312074"/>
                  <a:pt x="20387" y="137476"/>
                  <a:pt x="0" y="0"/>
                </a:cubicBezTo>
                <a:close/>
              </a:path>
            </a:pathLst>
          </a:custGeom>
          <a:solidFill>
            <a:srgbClr val="D56A17"/>
          </a:solidFill>
          <a:ln w="34925">
            <a:solidFill>
              <a:srgbClr val="D56A1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938F9C2-A94F-1A86-05DD-E238DD7E18C8}"/>
              </a:ext>
            </a:extLst>
          </p:cNvPr>
          <p:cNvSpPr>
            <a:spLocks noGrp="1"/>
          </p:cNvSpPr>
          <p:nvPr>
            <p:ph idx="1"/>
          </p:nvPr>
        </p:nvSpPr>
        <p:spPr>
          <a:xfrm>
            <a:off x="4654295" y="4562856"/>
            <a:ext cx="6894576" cy="1600200"/>
          </a:xfrm>
        </p:spPr>
        <p:txBody>
          <a:bodyPr vert="horz" lIns="91440" tIns="45720" rIns="91440" bIns="45720" rtlCol="0" anchor="ctr">
            <a:normAutofit/>
          </a:bodyPr>
          <a:lstStyle/>
          <a:p>
            <a:pPr marL="0" indent="0">
              <a:buNone/>
            </a:pPr>
            <a:endParaRPr lang="en-US" sz="2000">
              <a:ea typeface="+mn-lt"/>
              <a:cs typeface="+mn-lt"/>
            </a:endParaRPr>
          </a:p>
          <a:p>
            <a:endParaRPr lang="en-US" sz="2000"/>
          </a:p>
        </p:txBody>
      </p:sp>
      <p:pic>
        <p:nvPicPr>
          <p:cNvPr id="6" name="Picture 5" descr="A graph of blue bars&#10;&#10;Description automatically generated">
            <a:extLst>
              <a:ext uri="{FF2B5EF4-FFF2-40B4-BE49-F238E27FC236}">
                <a16:creationId xmlns:a16="http://schemas.microsoft.com/office/drawing/2014/main" id="{16C77BF0-FC1D-BB9B-A41D-5B53279D2482}"/>
              </a:ext>
            </a:extLst>
          </p:cNvPr>
          <p:cNvPicPr>
            <a:picLocks noChangeAspect="1"/>
          </p:cNvPicPr>
          <p:nvPr/>
        </p:nvPicPr>
        <p:blipFill>
          <a:blip r:embed="rId4"/>
          <a:stretch>
            <a:fillRect/>
          </a:stretch>
        </p:blipFill>
        <p:spPr>
          <a:xfrm>
            <a:off x="836676" y="320040"/>
            <a:ext cx="4724400" cy="3968496"/>
          </a:xfrm>
          <a:prstGeom prst="rect">
            <a:avLst/>
          </a:prstGeom>
        </p:spPr>
      </p:pic>
      <p:pic>
        <p:nvPicPr>
          <p:cNvPr id="8" name="Picture 7" descr="A graph of blue and white lines&#10;&#10;Description automatically generated">
            <a:extLst>
              <a:ext uri="{FF2B5EF4-FFF2-40B4-BE49-F238E27FC236}">
                <a16:creationId xmlns:a16="http://schemas.microsoft.com/office/drawing/2014/main" id="{7DDD8CE0-993A-E864-42BA-E2293BB4CF07}"/>
              </a:ext>
            </a:extLst>
          </p:cNvPr>
          <p:cNvPicPr>
            <a:picLocks noChangeAspect="1"/>
          </p:cNvPicPr>
          <p:nvPr/>
        </p:nvPicPr>
        <p:blipFill>
          <a:blip r:embed="rId5"/>
          <a:stretch>
            <a:fillRect/>
          </a:stretch>
        </p:blipFill>
        <p:spPr>
          <a:xfrm>
            <a:off x="6254496" y="553517"/>
            <a:ext cx="5471160" cy="3501541"/>
          </a:xfrm>
          <a:prstGeom prst="rect">
            <a:avLst/>
          </a:prstGeom>
        </p:spPr>
      </p:pic>
      <p:sp>
        <p:nvSpPr>
          <p:cNvPr id="9" name="TextBox 8">
            <a:extLst>
              <a:ext uri="{FF2B5EF4-FFF2-40B4-BE49-F238E27FC236}">
                <a16:creationId xmlns:a16="http://schemas.microsoft.com/office/drawing/2014/main" id="{2DE8445F-A141-2A51-CA26-E9918A42C978}"/>
              </a:ext>
            </a:extLst>
          </p:cNvPr>
          <p:cNvSpPr txBox="1"/>
          <p:nvPr/>
        </p:nvSpPr>
        <p:spPr>
          <a:xfrm>
            <a:off x="4822371" y="4354286"/>
            <a:ext cx="656408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latin typeface="Century"/>
              </a:rPr>
              <a:t>Occupation vs Monthly Investments Made:</a:t>
            </a:r>
            <a:r>
              <a:rPr lang="en-US" sz="1600">
                <a:latin typeface="Century"/>
              </a:rPr>
              <a:t> Visualization of how much each Occupation invests monthly.</a:t>
            </a:r>
          </a:p>
          <a:p>
            <a:endParaRPr lang="en-US" sz="1600">
              <a:latin typeface="Century"/>
            </a:endParaRPr>
          </a:p>
          <a:p>
            <a:r>
              <a:rPr lang="en-US" sz="1600" b="1">
                <a:latin typeface="Century"/>
              </a:rPr>
              <a:t>Credit Utilization Ratio vs spending Behavior by Occupation: </a:t>
            </a:r>
            <a:r>
              <a:rPr lang="en-US" sz="1600">
                <a:latin typeface="Century"/>
              </a:rPr>
              <a:t>Visualizes how Credit Utilization Rato is affected by Spending Habits grouped by Occupation.</a:t>
            </a:r>
          </a:p>
          <a:p>
            <a:endParaRPr lang="en-US" sz="1600">
              <a:latin typeface="Century"/>
            </a:endParaRPr>
          </a:p>
          <a:p>
            <a:r>
              <a:rPr lang="en-US" sz="1600">
                <a:latin typeface="Century"/>
              </a:rPr>
              <a:t>This means that the more one spends the higher the credit utilization ratio indicating a higher chance of credit risk.</a:t>
            </a:r>
          </a:p>
        </p:txBody>
      </p:sp>
    </p:spTree>
    <p:extLst>
      <p:ext uri="{BB962C8B-B14F-4D97-AF65-F5344CB8AC3E}">
        <p14:creationId xmlns:p14="http://schemas.microsoft.com/office/powerpoint/2010/main" val="1078059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FBB7B-7665-7605-1FC5-FDF6B1857C51}"/>
              </a:ext>
            </a:extLst>
          </p:cNvPr>
          <p:cNvSpPr>
            <a:spLocks noGrp="1"/>
          </p:cNvSpPr>
          <p:nvPr>
            <p:ph type="title"/>
          </p:nvPr>
        </p:nvSpPr>
        <p:spPr/>
        <p:txBody>
          <a:bodyPr/>
          <a:lstStyle/>
          <a:p>
            <a:r>
              <a:rPr lang="en-US">
                <a:latin typeface="Century"/>
              </a:rPr>
              <a:t>Lessons Learned</a:t>
            </a:r>
          </a:p>
        </p:txBody>
      </p:sp>
      <p:sp>
        <p:nvSpPr>
          <p:cNvPr id="3" name="Content Placeholder 2">
            <a:extLst>
              <a:ext uri="{FF2B5EF4-FFF2-40B4-BE49-F238E27FC236}">
                <a16:creationId xmlns:a16="http://schemas.microsoft.com/office/drawing/2014/main" id="{0C0DC226-1D0C-E29A-B673-AED08A4D9CC2}"/>
              </a:ext>
            </a:extLst>
          </p:cNvPr>
          <p:cNvSpPr>
            <a:spLocks noGrp="1"/>
          </p:cNvSpPr>
          <p:nvPr>
            <p:ph idx="1"/>
          </p:nvPr>
        </p:nvSpPr>
        <p:spPr/>
        <p:txBody>
          <a:bodyPr vert="horz" lIns="91440" tIns="45720" rIns="91440" bIns="45720" rtlCol="0" anchor="t">
            <a:normAutofit fontScale="85000" lnSpcReduction="20000"/>
          </a:bodyPr>
          <a:lstStyle/>
          <a:p>
            <a:r>
              <a:rPr lang="en-US">
                <a:latin typeface="Century"/>
              </a:rPr>
              <a:t>Using colors (intensity, hue) to differentiate data can be crucial in pre-attentive processing, providing the viewer with instant information without having to do any manual deciphering.</a:t>
            </a:r>
          </a:p>
          <a:p>
            <a:r>
              <a:rPr lang="en-US">
                <a:latin typeface="Century"/>
              </a:rPr>
              <a:t>Data can often be meaningless when in large quantities like this dataset, properly utilizing visualization can provide clear meaning to a variety of questions.</a:t>
            </a:r>
          </a:p>
          <a:p>
            <a:r>
              <a:rPr lang="en-US">
                <a:latin typeface="Century"/>
              </a:rPr>
              <a:t>It is important to determine whether a factor is providing its full dimension, or if it is more beneficial to view an AVERAGE or SUM of the information.</a:t>
            </a:r>
          </a:p>
          <a:p>
            <a:r>
              <a:rPr lang="en-US">
                <a:latin typeface="Century"/>
              </a:rPr>
              <a:t>Initial Research Questions often shape the important factors behind the overall analysis of the data.</a:t>
            </a:r>
          </a:p>
          <a:p>
            <a:endParaRPr lang="en-US">
              <a:latin typeface="Century"/>
            </a:endParaRPr>
          </a:p>
          <a:p>
            <a:endParaRPr lang="en-US">
              <a:latin typeface="Century"/>
            </a:endParaRPr>
          </a:p>
          <a:p>
            <a:endParaRPr lang="en-US">
              <a:latin typeface="Century"/>
            </a:endParaRPr>
          </a:p>
        </p:txBody>
      </p:sp>
    </p:spTree>
    <p:extLst>
      <p:ext uri="{BB962C8B-B14F-4D97-AF65-F5344CB8AC3E}">
        <p14:creationId xmlns:p14="http://schemas.microsoft.com/office/powerpoint/2010/main" val="674246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43DAA0EF-336D-4CDC-A9A2-8460363E27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FD079A19-B31E-4129-A464-7547FF05AE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90556" cy="6858000"/>
          </a:xfrm>
          <a:custGeom>
            <a:avLst/>
            <a:gdLst>
              <a:gd name="connsiteX0" fmla="*/ 0 w 4090556"/>
              <a:gd name="connsiteY0" fmla="*/ 0 h 6858000"/>
              <a:gd name="connsiteX1" fmla="*/ 4077555 w 4090556"/>
              <a:gd name="connsiteY1" fmla="*/ 0 h 6858000"/>
              <a:gd name="connsiteX2" fmla="*/ 4077574 w 4090556"/>
              <a:gd name="connsiteY2" fmla="*/ 720 h 6858000"/>
              <a:gd name="connsiteX3" fmla="*/ 4075790 w 4090556"/>
              <a:gd name="connsiteY3" fmla="*/ 575485 h 6858000"/>
              <a:gd name="connsiteX4" fmla="*/ 4076555 w 4090556"/>
              <a:gd name="connsiteY4" fmla="*/ 932245 h 6858000"/>
              <a:gd name="connsiteX5" fmla="*/ 4076555 w 4090556"/>
              <a:gd name="connsiteY5" fmla="*/ 1286711 h 6858000"/>
              <a:gd name="connsiteX6" fmla="*/ 4082288 w 4090556"/>
              <a:gd name="connsiteY6" fmla="*/ 1595180 h 6858000"/>
              <a:gd name="connsiteX7" fmla="*/ 4078211 w 4090556"/>
              <a:gd name="connsiteY7" fmla="*/ 2133123 h 6858000"/>
              <a:gd name="connsiteX8" fmla="*/ 4071968 w 4090556"/>
              <a:gd name="connsiteY8" fmla="*/ 2946025 h 6858000"/>
              <a:gd name="connsiteX9" fmla="*/ 4068401 w 4090556"/>
              <a:gd name="connsiteY9" fmla="*/ 3502061 h 6858000"/>
              <a:gd name="connsiteX10" fmla="*/ 4087513 w 4090556"/>
              <a:gd name="connsiteY10" fmla="*/ 4076061 h 6858000"/>
              <a:gd name="connsiteX11" fmla="*/ 4076938 w 4090556"/>
              <a:gd name="connsiteY11" fmla="*/ 4442632 h 6858000"/>
              <a:gd name="connsiteX12" fmla="*/ 4071459 w 4090556"/>
              <a:gd name="connsiteY12" fmla="*/ 4827550 h 6858000"/>
              <a:gd name="connsiteX13" fmla="*/ 4071459 w 4090556"/>
              <a:gd name="connsiteY13" fmla="*/ 5019945 h 6858000"/>
              <a:gd name="connsiteX14" fmla="*/ 4084200 w 4090556"/>
              <a:gd name="connsiteY14" fmla="*/ 5490104 h 6858000"/>
              <a:gd name="connsiteX15" fmla="*/ 4077446 w 4090556"/>
              <a:gd name="connsiteY15" fmla="*/ 5844569 h 6858000"/>
              <a:gd name="connsiteX16" fmla="*/ 4082544 w 4090556"/>
              <a:gd name="connsiteY16" fmla="*/ 6260195 h 6858000"/>
              <a:gd name="connsiteX17" fmla="*/ 4086110 w 4090556"/>
              <a:gd name="connsiteY17" fmla="*/ 6706145 h 6858000"/>
              <a:gd name="connsiteX18" fmla="*/ 4086135 w 4090556"/>
              <a:gd name="connsiteY18" fmla="*/ 6794562 h 6858000"/>
              <a:gd name="connsiteX19" fmla="*/ 4080334 w 4090556"/>
              <a:gd name="connsiteY19" fmla="*/ 6858000 h 6858000"/>
              <a:gd name="connsiteX20" fmla="*/ 0 w 4090556"/>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90556" h="6858000">
                <a:moveTo>
                  <a:pt x="0" y="0"/>
                </a:moveTo>
                <a:lnTo>
                  <a:pt x="4077555" y="0"/>
                </a:lnTo>
                <a:lnTo>
                  <a:pt x="4077574" y="720"/>
                </a:lnTo>
                <a:cubicBezTo>
                  <a:pt x="4079358" y="192351"/>
                  <a:pt x="4064960" y="384364"/>
                  <a:pt x="4075790" y="575485"/>
                </a:cubicBezTo>
                <a:cubicBezTo>
                  <a:pt x="4082544" y="694108"/>
                  <a:pt x="4081269" y="814132"/>
                  <a:pt x="4076555" y="932245"/>
                </a:cubicBezTo>
                <a:cubicBezTo>
                  <a:pt x="4071840" y="1050357"/>
                  <a:pt x="4065470" y="1168597"/>
                  <a:pt x="4076555" y="1286711"/>
                </a:cubicBezTo>
                <a:cubicBezTo>
                  <a:pt x="4084710" y="1389317"/>
                  <a:pt x="4086621" y="1492332"/>
                  <a:pt x="4082288" y="1595180"/>
                </a:cubicBezTo>
                <a:cubicBezTo>
                  <a:pt x="4077319" y="1774452"/>
                  <a:pt x="4067637" y="1953851"/>
                  <a:pt x="4078211" y="2133123"/>
                </a:cubicBezTo>
                <a:cubicBezTo>
                  <a:pt x="4094393" y="2404260"/>
                  <a:pt x="4084710" y="2675143"/>
                  <a:pt x="4071968" y="2946025"/>
                </a:cubicBezTo>
                <a:cubicBezTo>
                  <a:pt x="4063049" y="3131413"/>
                  <a:pt x="4055659" y="3316673"/>
                  <a:pt x="4068401" y="3502061"/>
                </a:cubicBezTo>
                <a:cubicBezTo>
                  <a:pt x="4081396" y="3693182"/>
                  <a:pt x="4097323" y="3884176"/>
                  <a:pt x="4087513" y="4076061"/>
                </a:cubicBezTo>
                <a:cubicBezTo>
                  <a:pt x="4081142" y="4198251"/>
                  <a:pt x="4069037" y="4320315"/>
                  <a:pt x="4076938" y="4442632"/>
                </a:cubicBezTo>
                <a:cubicBezTo>
                  <a:pt x="4083270" y="4570925"/>
                  <a:pt x="4081435" y="4699486"/>
                  <a:pt x="4071459" y="4827550"/>
                </a:cubicBezTo>
                <a:cubicBezTo>
                  <a:pt x="4065725" y="4891550"/>
                  <a:pt x="4065725" y="4955945"/>
                  <a:pt x="4071459" y="5019945"/>
                </a:cubicBezTo>
                <a:cubicBezTo>
                  <a:pt x="4087742" y="5176105"/>
                  <a:pt x="4091997" y="5333296"/>
                  <a:pt x="4084200" y="5490104"/>
                </a:cubicBezTo>
                <a:cubicBezTo>
                  <a:pt x="4079740" y="5608217"/>
                  <a:pt x="4071968" y="5726202"/>
                  <a:pt x="4077446" y="5844569"/>
                </a:cubicBezTo>
                <a:cubicBezTo>
                  <a:pt x="4083944" y="5983069"/>
                  <a:pt x="4088914" y="6121696"/>
                  <a:pt x="4082544" y="6260195"/>
                </a:cubicBezTo>
                <a:cubicBezTo>
                  <a:pt x="4075841" y="6408803"/>
                  <a:pt x="4077026" y="6557662"/>
                  <a:pt x="4086110" y="6706145"/>
                </a:cubicBezTo>
                <a:cubicBezTo>
                  <a:pt x="4087467" y="6735616"/>
                  <a:pt x="4087474" y="6765120"/>
                  <a:pt x="4086135" y="6794562"/>
                </a:cubicBezTo>
                <a:lnTo>
                  <a:pt x="4080334" y="6858000"/>
                </a:lnTo>
                <a:lnTo>
                  <a:pt x="0" y="6858000"/>
                </a:lnTo>
                <a:close/>
              </a:path>
            </a:pathLst>
          </a:custGeom>
          <a:solidFill>
            <a:srgbClr val="D56A1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88041CD-079C-4DA4-0BBA-8DAAE8E19753}"/>
              </a:ext>
            </a:extLst>
          </p:cNvPr>
          <p:cNvSpPr>
            <a:spLocks noGrp="1"/>
          </p:cNvSpPr>
          <p:nvPr>
            <p:ph type="title"/>
          </p:nvPr>
        </p:nvSpPr>
        <p:spPr>
          <a:xfrm>
            <a:off x="635001" y="640823"/>
            <a:ext cx="3103194" cy="5583148"/>
          </a:xfrm>
        </p:spPr>
        <p:txBody>
          <a:bodyPr anchor="ctr">
            <a:normAutofit/>
          </a:bodyPr>
          <a:lstStyle/>
          <a:p>
            <a:r>
              <a:rPr lang="en-US">
                <a:solidFill>
                  <a:schemeClr val="bg1"/>
                </a:solidFill>
                <a:latin typeface="Century"/>
              </a:rPr>
              <a:t>Business Context</a:t>
            </a:r>
          </a:p>
        </p:txBody>
      </p:sp>
      <p:graphicFrame>
        <p:nvGraphicFramePr>
          <p:cNvPr id="8" name="Content Placeholder 2">
            <a:extLst>
              <a:ext uri="{FF2B5EF4-FFF2-40B4-BE49-F238E27FC236}">
                <a16:creationId xmlns:a16="http://schemas.microsoft.com/office/drawing/2014/main" id="{47FF5A3E-EA0F-D41D-5F4E-07F3DF039CCC}"/>
              </a:ext>
            </a:extLst>
          </p:cNvPr>
          <p:cNvGraphicFramePr>
            <a:graphicFrameLocks noGrp="1"/>
          </p:cNvGraphicFramePr>
          <p:nvPr>
            <p:ph idx="1"/>
            <p:extLst>
              <p:ext uri="{D42A27DB-BD31-4B8C-83A1-F6EECF244321}">
                <p14:modId xmlns:p14="http://schemas.microsoft.com/office/powerpoint/2010/main" val="3031725802"/>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20676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8710B2-8911-B1E3-009A-1B20D241E1BD}"/>
              </a:ext>
            </a:extLst>
          </p:cNvPr>
          <p:cNvSpPr>
            <a:spLocks noGrp="1"/>
          </p:cNvSpPr>
          <p:nvPr>
            <p:ph type="title"/>
          </p:nvPr>
        </p:nvSpPr>
        <p:spPr>
          <a:xfrm>
            <a:off x="5297762" y="329184"/>
            <a:ext cx="6251110" cy="1783080"/>
          </a:xfrm>
        </p:spPr>
        <p:txBody>
          <a:bodyPr anchor="b">
            <a:normAutofit/>
          </a:bodyPr>
          <a:lstStyle/>
          <a:p>
            <a:pPr>
              <a:lnSpc>
                <a:spcPct val="90000"/>
              </a:lnSpc>
            </a:pPr>
            <a:r>
              <a:rPr lang="en-US" sz="4000">
                <a:latin typeface="Century"/>
              </a:rPr>
              <a:t>Data Description</a:t>
            </a:r>
          </a:p>
        </p:txBody>
      </p:sp>
      <p:sp>
        <p:nvSpPr>
          <p:cNvPr id="17"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D56A17"/>
          </a:solidFill>
          <a:ln w="38100" cap="rnd">
            <a:solidFill>
              <a:srgbClr val="D56A1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5">
            <a:extLst>
              <a:ext uri="{FF2B5EF4-FFF2-40B4-BE49-F238E27FC236}">
                <a16:creationId xmlns:a16="http://schemas.microsoft.com/office/drawing/2014/main" id="{F7E81279-6DB8-5E24-0314-202224B98CCC}"/>
              </a:ext>
            </a:extLst>
          </p:cNvPr>
          <p:cNvSpPr>
            <a:spLocks noGrp="1"/>
          </p:cNvSpPr>
          <p:nvPr>
            <p:ph idx="1"/>
          </p:nvPr>
        </p:nvSpPr>
        <p:spPr>
          <a:xfrm>
            <a:off x="5297762" y="2706624"/>
            <a:ext cx="6251110" cy="3483864"/>
          </a:xfrm>
        </p:spPr>
        <p:txBody>
          <a:bodyPr vert="horz" lIns="91440" tIns="45720" rIns="91440" bIns="45720" rtlCol="0" anchor="t">
            <a:normAutofit/>
          </a:bodyPr>
          <a:lstStyle/>
          <a:p>
            <a:pPr>
              <a:lnSpc>
                <a:spcPct val="100000"/>
              </a:lnSpc>
            </a:pPr>
            <a:r>
              <a:rPr lang="en-US" sz="1800">
                <a:latin typeface="Century"/>
                <a:ea typeface="+mn-lt"/>
                <a:cs typeface="+mn-lt"/>
              </a:rPr>
              <a:t>Source: Credit Score Classification Dataset </a:t>
            </a:r>
            <a:r>
              <a:rPr lang="en-US" sz="1800">
                <a:latin typeface="Century"/>
                <a:ea typeface="+mn-lt"/>
                <a:cs typeface="+mn-lt"/>
                <a:hlinkClick r:id="rId2"/>
              </a:rPr>
              <a:t>https://www.kaggle.com/datasets/iremnurtokuroglu/credit-score-classification-cleaned-dataset</a:t>
            </a:r>
            <a:endParaRPr lang="en-US" sz="1800">
              <a:latin typeface="Century"/>
            </a:endParaRPr>
          </a:p>
          <a:p>
            <a:pPr>
              <a:lnSpc>
                <a:spcPct val="100000"/>
              </a:lnSpc>
            </a:pPr>
            <a:r>
              <a:rPr lang="en-US" sz="1800">
                <a:latin typeface="Century"/>
                <a:ea typeface="+mn-lt"/>
                <a:cs typeface="+mn-lt"/>
              </a:rPr>
              <a:t>The  Credit Score Classification Cleaned Dataset  contains data on individuals' financial behaviors and credit scores which could be used to predict if a person is likely to default on a loan. It has variables such as Age, income, credit history, credit utilization ratio and more. This dataset provides a rich resource for exploring patterns and relationships in consumer financial data.</a:t>
            </a:r>
            <a:endParaRPr lang="en-US" sz="1800">
              <a:latin typeface="Century"/>
            </a:endParaRPr>
          </a:p>
        </p:txBody>
      </p:sp>
      <p:pic>
        <p:nvPicPr>
          <p:cNvPr id="18" name="Picture 17" descr="Graph">
            <a:extLst>
              <a:ext uri="{FF2B5EF4-FFF2-40B4-BE49-F238E27FC236}">
                <a16:creationId xmlns:a16="http://schemas.microsoft.com/office/drawing/2014/main" id="{BEA29B00-80EB-CA8D-F98D-615242D0621A}"/>
              </a:ext>
            </a:extLst>
          </p:cNvPr>
          <p:cNvPicPr>
            <a:picLocks noChangeAspect="1"/>
          </p:cNvPicPr>
          <p:nvPr/>
        </p:nvPicPr>
        <p:blipFill>
          <a:blip r:embed="rId3"/>
          <a:srcRect l="27522" r="30035" b="4"/>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1570081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710B2-8911-B1E3-009A-1B20D241E1BD}"/>
              </a:ext>
            </a:extLst>
          </p:cNvPr>
          <p:cNvSpPr>
            <a:spLocks noGrp="1"/>
          </p:cNvSpPr>
          <p:nvPr>
            <p:ph type="title"/>
          </p:nvPr>
        </p:nvSpPr>
        <p:spPr/>
        <p:txBody>
          <a:bodyPr/>
          <a:lstStyle/>
          <a:p>
            <a:r>
              <a:rPr lang="en-US">
                <a:latin typeface="Century"/>
              </a:rPr>
              <a:t>Data Description/Preparation</a:t>
            </a:r>
          </a:p>
        </p:txBody>
      </p:sp>
      <p:sp>
        <p:nvSpPr>
          <p:cNvPr id="3" name="Content Placeholder 2">
            <a:extLst>
              <a:ext uri="{FF2B5EF4-FFF2-40B4-BE49-F238E27FC236}">
                <a16:creationId xmlns:a16="http://schemas.microsoft.com/office/drawing/2014/main" id="{52012BDB-9C3A-4BF1-D92F-9627307A900B}"/>
              </a:ext>
            </a:extLst>
          </p:cNvPr>
          <p:cNvSpPr>
            <a:spLocks noGrp="1"/>
          </p:cNvSpPr>
          <p:nvPr>
            <p:ph idx="1"/>
          </p:nvPr>
        </p:nvSpPr>
        <p:spPr>
          <a:xfrm>
            <a:off x="838200" y="1837167"/>
            <a:ext cx="4696250" cy="4925772"/>
          </a:xfrm>
        </p:spPr>
        <p:txBody>
          <a:bodyPr vert="horz" lIns="91440" tIns="45720" rIns="91440" bIns="45720" rtlCol="0" anchor="t">
            <a:noAutofit/>
          </a:bodyPr>
          <a:lstStyle/>
          <a:p>
            <a:pPr marL="0" indent="0">
              <a:buNone/>
            </a:pPr>
            <a:r>
              <a:rPr lang="en-US" sz="1100" b="1">
                <a:latin typeface="Source Sans Pro"/>
                <a:ea typeface="Source Sans Pro"/>
              </a:rPr>
              <a:t>Age - </a:t>
            </a:r>
            <a:r>
              <a:rPr lang="en-US" sz="1100">
                <a:latin typeface="Source Sans Pro"/>
                <a:ea typeface="Source Sans Pro"/>
                <a:cs typeface="Arial"/>
              </a:rPr>
              <a:t>How old an Individual is. Age is relevant for it is a good indicator of financial behavior, investment decisions and spending habits </a:t>
            </a:r>
          </a:p>
          <a:p>
            <a:pPr marL="0" indent="0">
              <a:buNone/>
            </a:pPr>
            <a:r>
              <a:rPr lang="en-US" sz="1100" b="1">
                <a:latin typeface="Source Sans Pro"/>
                <a:ea typeface="Source Sans Pro"/>
                <a:cs typeface="Arial"/>
              </a:rPr>
              <a:t>Occupation -</a:t>
            </a:r>
            <a:r>
              <a:rPr lang="en-US" sz="1100">
                <a:latin typeface="Source Sans Pro"/>
                <a:ea typeface="Source Sans Pro"/>
                <a:cs typeface="Arial"/>
              </a:rPr>
              <a:t> An Individuals job or Profession. Occupation is a great indicator that impacts income, and financial habits. Certain occupations may offer higher salaries and better stability. </a:t>
            </a:r>
          </a:p>
          <a:p>
            <a:pPr marL="0" indent="0">
              <a:buNone/>
            </a:pPr>
            <a:r>
              <a:rPr lang="en-US" sz="1100" b="1">
                <a:latin typeface="Source Sans Pro"/>
                <a:ea typeface="Source Sans Pro"/>
                <a:cs typeface="Arial"/>
              </a:rPr>
              <a:t>Annual Income</a:t>
            </a:r>
            <a:r>
              <a:rPr lang="en-US" sz="1100">
                <a:latin typeface="Source Sans Pro"/>
                <a:ea typeface="Source Sans Pro"/>
                <a:cs typeface="Arial"/>
              </a:rPr>
              <a:t> - The total amount of money an individual earns in one year before taxes. Higher annual income often provides greater financial flexibility. Income is often used to assess creditworthiness and financial stability. </a:t>
            </a:r>
          </a:p>
          <a:p>
            <a:pPr marL="0" indent="0">
              <a:buNone/>
            </a:pPr>
            <a:r>
              <a:rPr lang="en-US" sz="1100" b="1">
                <a:latin typeface="Source Sans Pro"/>
                <a:ea typeface="Source Sans Pro"/>
                <a:cs typeface="Arial"/>
              </a:rPr>
              <a:t>Monthly Salary</a:t>
            </a:r>
            <a:r>
              <a:rPr lang="en-US" sz="1100">
                <a:latin typeface="Source Sans Pro"/>
                <a:ea typeface="Source Sans Pro"/>
                <a:cs typeface="Arial"/>
              </a:rPr>
              <a:t> - Monthly salary of an Individual after taxes. This is a key metric to determine an individual's cash flow and ability to meet various financial obligations. Direct affects Credit Utilization and spending capacity and allows one to make an inference on payment as well as spending behavior</a:t>
            </a:r>
          </a:p>
          <a:p>
            <a:pPr marL="0" indent="0">
              <a:buNone/>
            </a:pPr>
            <a:r>
              <a:rPr lang="en-US" sz="1100" b="1">
                <a:latin typeface="Source Sans Pro"/>
                <a:ea typeface="Source Sans Pro"/>
                <a:cs typeface="Arial"/>
              </a:rPr>
              <a:t>Credit History Age</a:t>
            </a:r>
            <a:r>
              <a:rPr lang="en-US" sz="1100">
                <a:latin typeface="Source Sans Pro"/>
                <a:ea typeface="Source Sans Pro"/>
                <a:cs typeface="Arial"/>
              </a:rPr>
              <a:t> - How long a credit account has been open in months. A longer credit history can offer insights into past credit behavior and generally implies more experience with managing credit and could potentially be associated with lower credit utilization ratios.</a:t>
            </a:r>
          </a:p>
          <a:p>
            <a:pPr marL="0" indent="0">
              <a:buNone/>
            </a:pPr>
            <a:r>
              <a:rPr lang="en-US" sz="1100" b="1">
                <a:latin typeface="Source Sans Pro"/>
                <a:ea typeface="Source Sans Pro"/>
                <a:cs typeface="Arial"/>
              </a:rPr>
              <a:t>Spending Behavior</a:t>
            </a:r>
            <a:r>
              <a:rPr lang="en-US" sz="1100">
                <a:latin typeface="Source Sans Pro"/>
                <a:ea typeface="Source Sans Pro"/>
                <a:cs typeface="Arial"/>
              </a:rPr>
              <a:t> - The individual's patterns and tendencies relating to spending money. Understanding Spending behavior could shed light on how well an individual manages debt and credit. Excessive spending could lead to a higher credit utilization, while controlled spending is often linked to better credit management and overall financial health. </a:t>
            </a:r>
          </a:p>
          <a:p>
            <a:pPr marL="0" indent="0">
              <a:buNone/>
            </a:pPr>
            <a:endParaRPr lang="en-US" sz="1100">
              <a:latin typeface="Source Sans Pro"/>
              <a:ea typeface="Source Sans Pro"/>
              <a:cs typeface="Arial"/>
            </a:endParaRPr>
          </a:p>
          <a:p>
            <a:pPr marL="0" indent="0">
              <a:buNone/>
            </a:pPr>
            <a:endParaRPr lang="en-US" sz="1100">
              <a:solidFill>
                <a:srgbClr val="FF0000"/>
              </a:solidFill>
              <a:latin typeface="Arial"/>
              <a:ea typeface="Source Sans Pro"/>
              <a:cs typeface="Arial"/>
            </a:endParaRPr>
          </a:p>
        </p:txBody>
      </p:sp>
      <p:sp>
        <p:nvSpPr>
          <p:cNvPr id="4" name="TextBox 3">
            <a:extLst>
              <a:ext uri="{FF2B5EF4-FFF2-40B4-BE49-F238E27FC236}">
                <a16:creationId xmlns:a16="http://schemas.microsoft.com/office/drawing/2014/main" id="{B686D83E-AC5B-CE00-4A34-83132CEDFB43}"/>
              </a:ext>
            </a:extLst>
          </p:cNvPr>
          <p:cNvSpPr txBox="1"/>
          <p:nvPr/>
        </p:nvSpPr>
        <p:spPr>
          <a:xfrm>
            <a:off x="6385595" y="1837883"/>
            <a:ext cx="5523024"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b="1">
                <a:latin typeface="Source Sans Pro"/>
                <a:ea typeface="Source Sans Pro"/>
              </a:rPr>
              <a:t>Bank Account Volume</a:t>
            </a:r>
            <a:r>
              <a:rPr lang="en-US" sz="1100">
                <a:latin typeface="Source Sans Pro"/>
                <a:ea typeface="Source Sans Pro"/>
              </a:rPr>
              <a:t> - </a:t>
            </a:r>
            <a:r>
              <a:rPr lang="en-US" sz="1100">
                <a:latin typeface="Source Sans Pro"/>
                <a:ea typeface="Source Sans Pro"/>
                <a:cs typeface="Arial"/>
              </a:rPr>
              <a:t>How many bank accounts an individual has. This factor gives an indication of savings and overall liquidity. A higher number of bank accounts may indicate better financial management while a lower number may indicate potential issues with financial stability. </a:t>
            </a:r>
          </a:p>
          <a:p>
            <a:endParaRPr lang="en-US" sz="1100">
              <a:latin typeface="Source Sans Pro"/>
              <a:ea typeface="Source Sans Pro"/>
              <a:cs typeface="Arial"/>
            </a:endParaRPr>
          </a:p>
          <a:p>
            <a:r>
              <a:rPr lang="en-US" sz="1100" b="1">
                <a:latin typeface="Source Sans Pro"/>
                <a:ea typeface="Source Sans Pro"/>
                <a:cs typeface="Arial"/>
              </a:rPr>
              <a:t>Credit Card Volume </a:t>
            </a:r>
            <a:r>
              <a:rPr lang="en-US" sz="1100">
                <a:latin typeface="Source Sans Pro"/>
                <a:ea typeface="Source Sans Pro"/>
                <a:cs typeface="Arial"/>
              </a:rPr>
              <a:t>- How many credit card an individual holds. This is a key factor in assessing an individual's level of financial accessibility and capacity. A higher number of credit cards could suggest a higher credit utilization risk which would not only affect the ratio but also the credit score.</a:t>
            </a:r>
            <a:endParaRPr lang="en-US" sz="1100">
              <a:latin typeface="Source Sans Pro"/>
              <a:ea typeface="Source Sans Pro"/>
            </a:endParaRPr>
          </a:p>
          <a:p>
            <a:endParaRPr lang="en-US" sz="1100">
              <a:latin typeface="Source Sans Pro"/>
              <a:ea typeface="Source Sans Pro"/>
              <a:cs typeface="Arial"/>
            </a:endParaRPr>
          </a:p>
          <a:p>
            <a:r>
              <a:rPr lang="en-US" sz="1100" b="1">
                <a:latin typeface="Source Sans Pro"/>
                <a:ea typeface="Source Sans Pro"/>
                <a:cs typeface="Arial"/>
              </a:rPr>
              <a:t>Loan Volume -</a:t>
            </a:r>
            <a:r>
              <a:rPr lang="en-US" sz="1100">
                <a:latin typeface="Source Sans Pro"/>
                <a:ea typeface="Source Sans Pro"/>
                <a:cs typeface="Arial"/>
              </a:rPr>
              <a:t> How many outstanding loans an individual holds. A higher number of loans may indicate financial pressure of an overload of debt.</a:t>
            </a:r>
          </a:p>
          <a:p>
            <a:endParaRPr lang="en-US" sz="1100">
              <a:latin typeface="Source Sans Pro"/>
              <a:ea typeface="Source Sans Pro"/>
              <a:cs typeface="Arial"/>
            </a:endParaRPr>
          </a:p>
          <a:p>
            <a:r>
              <a:rPr lang="en-US" sz="1100" b="1">
                <a:latin typeface="Source Sans Pro"/>
                <a:ea typeface="Source Sans Pro"/>
                <a:cs typeface="Arial"/>
              </a:rPr>
              <a:t>Credit Mix Standing</a:t>
            </a:r>
            <a:r>
              <a:rPr lang="en-US" sz="1100">
                <a:latin typeface="Source Sans Pro"/>
                <a:ea typeface="Source Sans Pro"/>
                <a:cs typeface="Arial"/>
              </a:rPr>
              <a:t> - Credit mix is a measure of the diversification of credit accounts. A healthy Credit mix is important for maintaining a good credit score. Credit mix standing often reflects an individual's ability to manage credit.</a:t>
            </a:r>
          </a:p>
          <a:p>
            <a:endParaRPr lang="en-US" sz="1100">
              <a:latin typeface="Source Sans Pro"/>
              <a:ea typeface="Source Sans Pro"/>
              <a:cs typeface="Arial"/>
            </a:endParaRPr>
          </a:p>
          <a:p>
            <a:r>
              <a:rPr lang="en-US" sz="1100" b="1">
                <a:latin typeface="Source Sans Pro"/>
                <a:ea typeface="Source Sans Pro"/>
                <a:cs typeface="Arial"/>
              </a:rPr>
              <a:t>Credit Utilization Ratio</a:t>
            </a:r>
            <a:r>
              <a:rPr lang="en-US" sz="1100">
                <a:latin typeface="Source Sans Pro"/>
                <a:ea typeface="Source Sans Pro"/>
                <a:cs typeface="Arial"/>
              </a:rPr>
              <a:t> - The ratio of outstanding credit card balances to total available credit limit. This acts a key indicator of credit risk. A higher credit utilization ratio usually refers to an individual over-relying on credit. A lower ratio is typically seen as ideal for maintaining a healthy credit score</a:t>
            </a:r>
          </a:p>
          <a:p>
            <a:endParaRPr lang="en-US" sz="1100" b="1">
              <a:latin typeface="Source Sans Pro"/>
              <a:ea typeface="Source Sans Pro"/>
              <a:cs typeface="Arial"/>
            </a:endParaRPr>
          </a:p>
          <a:p>
            <a:r>
              <a:rPr lang="en-US" sz="1100" b="1">
                <a:latin typeface="Source Sans Pro"/>
                <a:ea typeface="Source Sans Pro"/>
                <a:cs typeface="Arial"/>
              </a:rPr>
              <a:t>Monthly Investments </a:t>
            </a:r>
            <a:r>
              <a:rPr lang="en-US" sz="1100">
                <a:latin typeface="Source Sans Pro"/>
                <a:ea typeface="Source Sans Pro"/>
                <a:cs typeface="Arial"/>
              </a:rPr>
              <a:t>- How much an individual invests in a month. This shows an individual’s approach to long term wealth building. A pattern of long-term monthly investments is usually linked as a sign of financial responsibility. </a:t>
            </a:r>
          </a:p>
          <a:p>
            <a:endParaRPr lang="en-US" sz="1100">
              <a:latin typeface="Source Sans Pro"/>
              <a:ea typeface="Source Sans Pro"/>
              <a:cs typeface="Arial"/>
            </a:endParaRPr>
          </a:p>
          <a:p>
            <a:r>
              <a:rPr lang="en-US" sz="1100" b="1">
                <a:latin typeface="Source Sans Pro"/>
                <a:ea typeface="Source Sans Pro"/>
                <a:cs typeface="Arial"/>
              </a:rPr>
              <a:t>Payment Behavior </a:t>
            </a:r>
            <a:r>
              <a:rPr lang="en-US" sz="1100">
                <a:latin typeface="Source Sans Pro"/>
                <a:ea typeface="Source Sans Pro"/>
                <a:cs typeface="Arial"/>
              </a:rPr>
              <a:t>- How large of a payment an individual typically makes in paying off debts and bills. This is a strong indicator of financial reliability </a:t>
            </a:r>
            <a:endParaRPr lang="en-US"/>
          </a:p>
        </p:txBody>
      </p:sp>
    </p:spTree>
    <p:extLst>
      <p:ext uri="{BB962C8B-B14F-4D97-AF65-F5344CB8AC3E}">
        <p14:creationId xmlns:p14="http://schemas.microsoft.com/office/powerpoint/2010/main" val="1533855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3DAA0EF-336D-4CDC-A9A2-8460363E27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FD079A19-B31E-4129-A464-7547FF05AE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90556" cy="6858000"/>
          </a:xfrm>
          <a:custGeom>
            <a:avLst/>
            <a:gdLst>
              <a:gd name="connsiteX0" fmla="*/ 0 w 4090556"/>
              <a:gd name="connsiteY0" fmla="*/ 0 h 6858000"/>
              <a:gd name="connsiteX1" fmla="*/ 4077555 w 4090556"/>
              <a:gd name="connsiteY1" fmla="*/ 0 h 6858000"/>
              <a:gd name="connsiteX2" fmla="*/ 4077574 w 4090556"/>
              <a:gd name="connsiteY2" fmla="*/ 720 h 6858000"/>
              <a:gd name="connsiteX3" fmla="*/ 4075790 w 4090556"/>
              <a:gd name="connsiteY3" fmla="*/ 575485 h 6858000"/>
              <a:gd name="connsiteX4" fmla="*/ 4076555 w 4090556"/>
              <a:gd name="connsiteY4" fmla="*/ 932245 h 6858000"/>
              <a:gd name="connsiteX5" fmla="*/ 4076555 w 4090556"/>
              <a:gd name="connsiteY5" fmla="*/ 1286711 h 6858000"/>
              <a:gd name="connsiteX6" fmla="*/ 4082288 w 4090556"/>
              <a:gd name="connsiteY6" fmla="*/ 1595180 h 6858000"/>
              <a:gd name="connsiteX7" fmla="*/ 4078211 w 4090556"/>
              <a:gd name="connsiteY7" fmla="*/ 2133123 h 6858000"/>
              <a:gd name="connsiteX8" fmla="*/ 4071968 w 4090556"/>
              <a:gd name="connsiteY8" fmla="*/ 2946025 h 6858000"/>
              <a:gd name="connsiteX9" fmla="*/ 4068401 w 4090556"/>
              <a:gd name="connsiteY9" fmla="*/ 3502061 h 6858000"/>
              <a:gd name="connsiteX10" fmla="*/ 4087513 w 4090556"/>
              <a:gd name="connsiteY10" fmla="*/ 4076061 h 6858000"/>
              <a:gd name="connsiteX11" fmla="*/ 4076938 w 4090556"/>
              <a:gd name="connsiteY11" fmla="*/ 4442632 h 6858000"/>
              <a:gd name="connsiteX12" fmla="*/ 4071459 w 4090556"/>
              <a:gd name="connsiteY12" fmla="*/ 4827550 h 6858000"/>
              <a:gd name="connsiteX13" fmla="*/ 4071459 w 4090556"/>
              <a:gd name="connsiteY13" fmla="*/ 5019945 h 6858000"/>
              <a:gd name="connsiteX14" fmla="*/ 4084200 w 4090556"/>
              <a:gd name="connsiteY14" fmla="*/ 5490104 h 6858000"/>
              <a:gd name="connsiteX15" fmla="*/ 4077446 w 4090556"/>
              <a:gd name="connsiteY15" fmla="*/ 5844569 h 6858000"/>
              <a:gd name="connsiteX16" fmla="*/ 4082544 w 4090556"/>
              <a:gd name="connsiteY16" fmla="*/ 6260195 h 6858000"/>
              <a:gd name="connsiteX17" fmla="*/ 4086110 w 4090556"/>
              <a:gd name="connsiteY17" fmla="*/ 6706145 h 6858000"/>
              <a:gd name="connsiteX18" fmla="*/ 4086135 w 4090556"/>
              <a:gd name="connsiteY18" fmla="*/ 6794562 h 6858000"/>
              <a:gd name="connsiteX19" fmla="*/ 4080334 w 4090556"/>
              <a:gd name="connsiteY19" fmla="*/ 6858000 h 6858000"/>
              <a:gd name="connsiteX20" fmla="*/ 0 w 4090556"/>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90556" h="6858000">
                <a:moveTo>
                  <a:pt x="0" y="0"/>
                </a:moveTo>
                <a:lnTo>
                  <a:pt x="4077555" y="0"/>
                </a:lnTo>
                <a:lnTo>
                  <a:pt x="4077574" y="720"/>
                </a:lnTo>
                <a:cubicBezTo>
                  <a:pt x="4079358" y="192351"/>
                  <a:pt x="4064960" y="384364"/>
                  <a:pt x="4075790" y="575485"/>
                </a:cubicBezTo>
                <a:cubicBezTo>
                  <a:pt x="4082544" y="694108"/>
                  <a:pt x="4081269" y="814132"/>
                  <a:pt x="4076555" y="932245"/>
                </a:cubicBezTo>
                <a:cubicBezTo>
                  <a:pt x="4071840" y="1050357"/>
                  <a:pt x="4065470" y="1168597"/>
                  <a:pt x="4076555" y="1286711"/>
                </a:cubicBezTo>
                <a:cubicBezTo>
                  <a:pt x="4084710" y="1389317"/>
                  <a:pt x="4086621" y="1492332"/>
                  <a:pt x="4082288" y="1595180"/>
                </a:cubicBezTo>
                <a:cubicBezTo>
                  <a:pt x="4077319" y="1774452"/>
                  <a:pt x="4067637" y="1953851"/>
                  <a:pt x="4078211" y="2133123"/>
                </a:cubicBezTo>
                <a:cubicBezTo>
                  <a:pt x="4094393" y="2404260"/>
                  <a:pt x="4084710" y="2675143"/>
                  <a:pt x="4071968" y="2946025"/>
                </a:cubicBezTo>
                <a:cubicBezTo>
                  <a:pt x="4063049" y="3131413"/>
                  <a:pt x="4055659" y="3316673"/>
                  <a:pt x="4068401" y="3502061"/>
                </a:cubicBezTo>
                <a:cubicBezTo>
                  <a:pt x="4081396" y="3693182"/>
                  <a:pt x="4097323" y="3884176"/>
                  <a:pt x="4087513" y="4076061"/>
                </a:cubicBezTo>
                <a:cubicBezTo>
                  <a:pt x="4081142" y="4198251"/>
                  <a:pt x="4069037" y="4320315"/>
                  <a:pt x="4076938" y="4442632"/>
                </a:cubicBezTo>
                <a:cubicBezTo>
                  <a:pt x="4083270" y="4570925"/>
                  <a:pt x="4081435" y="4699486"/>
                  <a:pt x="4071459" y="4827550"/>
                </a:cubicBezTo>
                <a:cubicBezTo>
                  <a:pt x="4065725" y="4891550"/>
                  <a:pt x="4065725" y="4955945"/>
                  <a:pt x="4071459" y="5019945"/>
                </a:cubicBezTo>
                <a:cubicBezTo>
                  <a:pt x="4087742" y="5176105"/>
                  <a:pt x="4091997" y="5333296"/>
                  <a:pt x="4084200" y="5490104"/>
                </a:cubicBezTo>
                <a:cubicBezTo>
                  <a:pt x="4079740" y="5608217"/>
                  <a:pt x="4071968" y="5726202"/>
                  <a:pt x="4077446" y="5844569"/>
                </a:cubicBezTo>
                <a:cubicBezTo>
                  <a:pt x="4083944" y="5983069"/>
                  <a:pt x="4088914" y="6121696"/>
                  <a:pt x="4082544" y="6260195"/>
                </a:cubicBezTo>
                <a:cubicBezTo>
                  <a:pt x="4075841" y="6408803"/>
                  <a:pt x="4077026" y="6557662"/>
                  <a:pt x="4086110" y="6706145"/>
                </a:cubicBezTo>
                <a:cubicBezTo>
                  <a:pt x="4087467" y="6735616"/>
                  <a:pt x="4087474" y="6765120"/>
                  <a:pt x="4086135" y="6794562"/>
                </a:cubicBezTo>
                <a:lnTo>
                  <a:pt x="4080334" y="6858000"/>
                </a:lnTo>
                <a:lnTo>
                  <a:pt x="0" y="6858000"/>
                </a:lnTo>
                <a:close/>
              </a:path>
            </a:pathLst>
          </a:custGeom>
          <a:solidFill>
            <a:srgbClr val="D56A1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3BFA553-B17F-8A0C-834C-A495E7344D9F}"/>
              </a:ext>
            </a:extLst>
          </p:cNvPr>
          <p:cNvSpPr>
            <a:spLocks noGrp="1"/>
          </p:cNvSpPr>
          <p:nvPr>
            <p:ph type="title"/>
          </p:nvPr>
        </p:nvSpPr>
        <p:spPr>
          <a:xfrm>
            <a:off x="635001" y="640823"/>
            <a:ext cx="3103194" cy="5583148"/>
          </a:xfrm>
        </p:spPr>
        <p:txBody>
          <a:bodyPr anchor="ctr">
            <a:normAutofit/>
          </a:bodyPr>
          <a:lstStyle/>
          <a:p>
            <a:r>
              <a:rPr lang="en-US">
                <a:solidFill>
                  <a:schemeClr val="bg1"/>
                </a:solidFill>
                <a:latin typeface="Century"/>
              </a:rPr>
              <a:t>Research Questions</a:t>
            </a:r>
          </a:p>
        </p:txBody>
      </p:sp>
      <p:graphicFrame>
        <p:nvGraphicFramePr>
          <p:cNvPr id="5" name="Content Placeholder 2">
            <a:extLst>
              <a:ext uri="{FF2B5EF4-FFF2-40B4-BE49-F238E27FC236}">
                <a16:creationId xmlns:a16="http://schemas.microsoft.com/office/drawing/2014/main" id="{5204C0FF-29C6-4BFC-2CD1-8F948F4A77F6}"/>
              </a:ext>
            </a:extLst>
          </p:cNvPr>
          <p:cNvGraphicFramePr>
            <a:graphicFrameLocks noGrp="1"/>
          </p:cNvGraphicFramePr>
          <p:nvPr>
            <p:ph idx="1"/>
            <p:extLst>
              <p:ext uri="{D42A27DB-BD31-4B8C-83A1-F6EECF244321}">
                <p14:modId xmlns:p14="http://schemas.microsoft.com/office/powerpoint/2010/main" val="865809584"/>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3676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3DAA0EF-336D-4CDC-A9A2-8460363E27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FD079A19-B31E-4129-A464-7547FF05AE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90556" cy="6858000"/>
          </a:xfrm>
          <a:custGeom>
            <a:avLst/>
            <a:gdLst>
              <a:gd name="connsiteX0" fmla="*/ 0 w 4090556"/>
              <a:gd name="connsiteY0" fmla="*/ 0 h 6858000"/>
              <a:gd name="connsiteX1" fmla="*/ 4077555 w 4090556"/>
              <a:gd name="connsiteY1" fmla="*/ 0 h 6858000"/>
              <a:gd name="connsiteX2" fmla="*/ 4077574 w 4090556"/>
              <a:gd name="connsiteY2" fmla="*/ 720 h 6858000"/>
              <a:gd name="connsiteX3" fmla="*/ 4075790 w 4090556"/>
              <a:gd name="connsiteY3" fmla="*/ 575485 h 6858000"/>
              <a:gd name="connsiteX4" fmla="*/ 4076555 w 4090556"/>
              <a:gd name="connsiteY4" fmla="*/ 932245 h 6858000"/>
              <a:gd name="connsiteX5" fmla="*/ 4076555 w 4090556"/>
              <a:gd name="connsiteY5" fmla="*/ 1286711 h 6858000"/>
              <a:gd name="connsiteX6" fmla="*/ 4082288 w 4090556"/>
              <a:gd name="connsiteY6" fmla="*/ 1595180 h 6858000"/>
              <a:gd name="connsiteX7" fmla="*/ 4078211 w 4090556"/>
              <a:gd name="connsiteY7" fmla="*/ 2133123 h 6858000"/>
              <a:gd name="connsiteX8" fmla="*/ 4071968 w 4090556"/>
              <a:gd name="connsiteY8" fmla="*/ 2946025 h 6858000"/>
              <a:gd name="connsiteX9" fmla="*/ 4068401 w 4090556"/>
              <a:gd name="connsiteY9" fmla="*/ 3502061 h 6858000"/>
              <a:gd name="connsiteX10" fmla="*/ 4087513 w 4090556"/>
              <a:gd name="connsiteY10" fmla="*/ 4076061 h 6858000"/>
              <a:gd name="connsiteX11" fmla="*/ 4076938 w 4090556"/>
              <a:gd name="connsiteY11" fmla="*/ 4442632 h 6858000"/>
              <a:gd name="connsiteX12" fmla="*/ 4071459 w 4090556"/>
              <a:gd name="connsiteY12" fmla="*/ 4827550 h 6858000"/>
              <a:gd name="connsiteX13" fmla="*/ 4071459 w 4090556"/>
              <a:gd name="connsiteY13" fmla="*/ 5019945 h 6858000"/>
              <a:gd name="connsiteX14" fmla="*/ 4084200 w 4090556"/>
              <a:gd name="connsiteY14" fmla="*/ 5490104 h 6858000"/>
              <a:gd name="connsiteX15" fmla="*/ 4077446 w 4090556"/>
              <a:gd name="connsiteY15" fmla="*/ 5844569 h 6858000"/>
              <a:gd name="connsiteX16" fmla="*/ 4082544 w 4090556"/>
              <a:gd name="connsiteY16" fmla="*/ 6260195 h 6858000"/>
              <a:gd name="connsiteX17" fmla="*/ 4086110 w 4090556"/>
              <a:gd name="connsiteY17" fmla="*/ 6706145 h 6858000"/>
              <a:gd name="connsiteX18" fmla="*/ 4086135 w 4090556"/>
              <a:gd name="connsiteY18" fmla="*/ 6794562 h 6858000"/>
              <a:gd name="connsiteX19" fmla="*/ 4080334 w 4090556"/>
              <a:gd name="connsiteY19" fmla="*/ 6858000 h 6858000"/>
              <a:gd name="connsiteX20" fmla="*/ 0 w 4090556"/>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90556" h="6858000">
                <a:moveTo>
                  <a:pt x="0" y="0"/>
                </a:moveTo>
                <a:lnTo>
                  <a:pt x="4077555" y="0"/>
                </a:lnTo>
                <a:lnTo>
                  <a:pt x="4077574" y="720"/>
                </a:lnTo>
                <a:cubicBezTo>
                  <a:pt x="4079358" y="192351"/>
                  <a:pt x="4064960" y="384364"/>
                  <a:pt x="4075790" y="575485"/>
                </a:cubicBezTo>
                <a:cubicBezTo>
                  <a:pt x="4082544" y="694108"/>
                  <a:pt x="4081269" y="814132"/>
                  <a:pt x="4076555" y="932245"/>
                </a:cubicBezTo>
                <a:cubicBezTo>
                  <a:pt x="4071840" y="1050357"/>
                  <a:pt x="4065470" y="1168597"/>
                  <a:pt x="4076555" y="1286711"/>
                </a:cubicBezTo>
                <a:cubicBezTo>
                  <a:pt x="4084710" y="1389317"/>
                  <a:pt x="4086621" y="1492332"/>
                  <a:pt x="4082288" y="1595180"/>
                </a:cubicBezTo>
                <a:cubicBezTo>
                  <a:pt x="4077319" y="1774452"/>
                  <a:pt x="4067637" y="1953851"/>
                  <a:pt x="4078211" y="2133123"/>
                </a:cubicBezTo>
                <a:cubicBezTo>
                  <a:pt x="4094393" y="2404260"/>
                  <a:pt x="4084710" y="2675143"/>
                  <a:pt x="4071968" y="2946025"/>
                </a:cubicBezTo>
                <a:cubicBezTo>
                  <a:pt x="4063049" y="3131413"/>
                  <a:pt x="4055659" y="3316673"/>
                  <a:pt x="4068401" y="3502061"/>
                </a:cubicBezTo>
                <a:cubicBezTo>
                  <a:pt x="4081396" y="3693182"/>
                  <a:pt x="4097323" y="3884176"/>
                  <a:pt x="4087513" y="4076061"/>
                </a:cubicBezTo>
                <a:cubicBezTo>
                  <a:pt x="4081142" y="4198251"/>
                  <a:pt x="4069037" y="4320315"/>
                  <a:pt x="4076938" y="4442632"/>
                </a:cubicBezTo>
                <a:cubicBezTo>
                  <a:pt x="4083270" y="4570925"/>
                  <a:pt x="4081435" y="4699486"/>
                  <a:pt x="4071459" y="4827550"/>
                </a:cubicBezTo>
                <a:cubicBezTo>
                  <a:pt x="4065725" y="4891550"/>
                  <a:pt x="4065725" y="4955945"/>
                  <a:pt x="4071459" y="5019945"/>
                </a:cubicBezTo>
                <a:cubicBezTo>
                  <a:pt x="4087742" y="5176105"/>
                  <a:pt x="4091997" y="5333296"/>
                  <a:pt x="4084200" y="5490104"/>
                </a:cubicBezTo>
                <a:cubicBezTo>
                  <a:pt x="4079740" y="5608217"/>
                  <a:pt x="4071968" y="5726202"/>
                  <a:pt x="4077446" y="5844569"/>
                </a:cubicBezTo>
                <a:cubicBezTo>
                  <a:pt x="4083944" y="5983069"/>
                  <a:pt x="4088914" y="6121696"/>
                  <a:pt x="4082544" y="6260195"/>
                </a:cubicBezTo>
                <a:cubicBezTo>
                  <a:pt x="4075841" y="6408803"/>
                  <a:pt x="4077026" y="6557662"/>
                  <a:pt x="4086110" y="6706145"/>
                </a:cubicBezTo>
                <a:cubicBezTo>
                  <a:pt x="4087467" y="6735616"/>
                  <a:pt x="4087474" y="6765120"/>
                  <a:pt x="4086135" y="6794562"/>
                </a:cubicBezTo>
                <a:lnTo>
                  <a:pt x="4080334" y="6858000"/>
                </a:lnTo>
                <a:lnTo>
                  <a:pt x="0" y="6858000"/>
                </a:lnTo>
                <a:close/>
              </a:path>
            </a:pathLst>
          </a:custGeom>
          <a:solidFill>
            <a:srgbClr val="D56A1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1C6319E-55FD-5366-CF57-A104BE1BBF3B}"/>
              </a:ext>
            </a:extLst>
          </p:cNvPr>
          <p:cNvSpPr>
            <a:spLocks noGrp="1"/>
          </p:cNvSpPr>
          <p:nvPr>
            <p:ph type="title"/>
          </p:nvPr>
        </p:nvSpPr>
        <p:spPr>
          <a:xfrm>
            <a:off x="123373" y="684365"/>
            <a:ext cx="3614822" cy="5528721"/>
          </a:xfrm>
        </p:spPr>
        <p:txBody>
          <a:bodyPr anchor="ctr">
            <a:normAutofit/>
          </a:bodyPr>
          <a:lstStyle/>
          <a:p>
            <a:r>
              <a:rPr lang="en-US" sz="4000">
                <a:solidFill>
                  <a:schemeClr val="bg1"/>
                </a:solidFill>
                <a:latin typeface="Century"/>
              </a:rPr>
              <a:t>Methodologies</a:t>
            </a:r>
          </a:p>
        </p:txBody>
      </p:sp>
      <p:graphicFrame>
        <p:nvGraphicFramePr>
          <p:cNvPr id="5" name="Content Placeholder 2">
            <a:extLst>
              <a:ext uri="{FF2B5EF4-FFF2-40B4-BE49-F238E27FC236}">
                <a16:creationId xmlns:a16="http://schemas.microsoft.com/office/drawing/2014/main" id="{4A796448-987F-8219-00A0-AA121EC55E0B}"/>
              </a:ext>
            </a:extLst>
          </p:cNvPr>
          <p:cNvGraphicFramePr>
            <a:graphicFrameLocks noGrp="1"/>
          </p:cNvGraphicFramePr>
          <p:nvPr>
            <p:ph idx="1"/>
            <p:extLst>
              <p:ext uri="{D42A27DB-BD31-4B8C-83A1-F6EECF244321}">
                <p14:modId xmlns:p14="http://schemas.microsoft.com/office/powerpoint/2010/main" val="4097727924"/>
              </p:ext>
            </p:extLst>
          </p:nvPr>
        </p:nvGraphicFramePr>
        <p:xfrm>
          <a:off x="4633457" y="684504"/>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3508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95F0C-379D-8EC6-16A3-57EF47DA95B7}"/>
              </a:ext>
            </a:extLst>
          </p:cNvPr>
          <p:cNvSpPr>
            <a:spLocks noGrp="1"/>
          </p:cNvSpPr>
          <p:nvPr>
            <p:ph type="title"/>
          </p:nvPr>
        </p:nvSpPr>
        <p:spPr>
          <a:xfrm>
            <a:off x="17958" y="1112"/>
            <a:ext cx="3482874" cy="1330416"/>
          </a:xfrm>
        </p:spPr>
        <p:txBody>
          <a:bodyPr>
            <a:normAutofit fontScale="90000"/>
          </a:bodyPr>
          <a:lstStyle/>
          <a:p>
            <a:r>
              <a:rPr lang="en-US">
                <a:latin typeface="Century"/>
              </a:rPr>
              <a:t>Dashboard 1</a:t>
            </a:r>
          </a:p>
        </p:txBody>
      </p:sp>
      <p:pic>
        <p:nvPicPr>
          <p:cNvPr id="3" name="Picture 2" descr="A screenshot of a graph&#10;&#10;Description automatically generated">
            <a:extLst>
              <a:ext uri="{FF2B5EF4-FFF2-40B4-BE49-F238E27FC236}">
                <a16:creationId xmlns:a16="http://schemas.microsoft.com/office/drawing/2014/main" id="{A968528F-1726-B4AF-7D0E-02C6C1D044A0}"/>
              </a:ext>
            </a:extLst>
          </p:cNvPr>
          <p:cNvPicPr>
            <a:picLocks noChangeAspect="1"/>
          </p:cNvPicPr>
          <p:nvPr/>
        </p:nvPicPr>
        <p:blipFill>
          <a:blip r:embed="rId2"/>
          <a:stretch>
            <a:fillRect/>
          </a:stretch>
        </p:blipFill>
        <p:spPr>
          <a:xfrm>
            <a:off x="7697" y="435927"/>
            <a:ext cx="12200471" cy="6424873"/>
          </a:xfrm>
          <a:prstGeom prst="rect">
            <a:avLst/>
          </a:prstGeom>
        </p:spPr>
      </p:pic>
    </p:spTree>
    <p:extLst>
      <p:ext uri="{BB962C8B-B14F-4D97-AF65-F5344CB8AC3E}">
        <p14:creationId xmlns:p14="http://schemas.microsoft.com/office/powerpoint/2010/main" val="3325588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95F0C-379D-8EC6-16A3-57EF47DA95B7}"/>
              </a:ext>
            </a:extLst>
          </p:cNvPr>
          <p:cNvSpPr>
            <a:spLocks noGrp="1"/>
          </p:cNvSpPr>
          <p:nvPr>
            <p:ph type="title"/>
          </p:nvPr>
        </p:nvSpPr>
        <p:spPr>
          <a:xfrm>
            <a:off x="17958" y="1112"/>
            <a:ext cx="3482874" cy="1330416"/>
          </a:xfrm>
        </p:spPr>
        <p:txBody>
          <a:bodyPr>
            <a:normAutofit fontScale="90000"/>
          </a:bodyPr>
          <a:lstStyle/>
          <a:p>
            <a:r>
              <a:rPr lang="en-US">
                <a:latin typeface="Century"/>
              </a:rPr>
              <a:t>Dashboard 2</a:t>
            </a:r>
          </a:p>
        </p:txBody>
      </p:sp>
      <p:pic>
        <p:nvPicPr>
          <p:cNvPr id="3" name="Picture 2" descr="A screenshot of a graph&#10;&#10;Description automatically generated">
            <a:extLst>
              <a:ext uri="{FF2B5EF4-FFF2-40B4-BE49-F238E27FC236}">
                <a16:creationId xmlns:a16="http://schemas.microsoft.com/office/drawing/2014/main" id="{EC74FFE2-1B05-7BBC-A558-D06EC5B7D0E1}"/>
              </a:ext>
            </a:extLst>
          </p:cNvPr>
          <p:cNvPicPr>
            <a:picLocks noChangeAspect="1"/>
          </p:cNvPicPr>
          <p:nvPr/>
        </p:nvPicPr>
        <p:blipFill>
          <a:blip r:embed="rId2"/>
          <a:stretch>
            <a:fillRect/>
          </a:stretch>
        </p:blipFill>
        <p:spPr>
          <a:xfrm>
            <a:off x="7257" y="1043561"/>
            <a:ext cx="12141199" cy="4560420"/>
          </a:xfrm>
          <a:prstGeom prst="rect">
            <a:avLst/>
          </a:prstGeom>
        </p:spPr>
      </p:pic>
    </p:spTree>
    <p:extLst>
      <p:ext uri="{BB962C8B-B14F-4D97-AF65-F5344CB8AC3E}">
        <p14:creationId xmlns:p14="http://schemas.microsoft.com/office/powerpoint/2010/main" val="3362441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D1C72D-E71A-77D6-E42D-71230992E6DB}"/>
              </a:ext>
            </a:extLst>
          </p:cNvPr>
          <p:cNvSpPr>
            <a:spLocks noGrp="1"/>
          </p:cNvSpPr>
          <p:nvPr>
            <p:ph type="title"/>
          </p:nvPr>
        </p:nvSpPr>
        <p:spPr>
          <a:xfrm>
            <a:off x="630936" y="639520"/>
            <a:ext cx="3429000" cy="1719072"/>
          </a:xfrm>
        </p:spPr>
        <p:txBody>
          <a:bodyPr vert="horz" lIns="91440" tIns="45720" rIns="91440" bIns="45720" rtlCol="0" anchor="b">
            <a:normAutofit/>
          </a:bodyPr>
          <a:lstStyle/>
          <a:p>
            <a:pPr>
              <a:lnSpc>
                <a:spcPct val="90000"/>
              </a:lnSpc>
            </a:pPr>
            <a:r>
              <a:rPr lang="en-US" sz="5400">
                <a:latin typeface="Century"/>
              </a:rPr>
              <a:t>Kevin's Results</a:t>
            </a:r>
          </a:p>
        </p:txBody>
      </p:sp>
      <p:sp>
        <p:nvSpPr>
          <p:cNvPr id="17"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D56A17"/>
          </a:solidFill>
          <a:ln w="38100" cap="rnd">
            <a:solidFill>
              <a:srgbClr val="D56A1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106CB62-3972-C56B-1C00-0C7188FFD275}"/>
              </a:ext>
            </a:extLst>
          </p:cNvPr>
          <p:cNvSpPr txBox="1"/>
          <p:nvPr/>
        </p:nvSpPr>
        <p:spPr>
          <a:xfrm>
            <a:off x="630936" y="2807208"/>
            <a:ext cx="3429000" cy="341071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77500" lnSpcReduction="20000"/>
          </a:bodyPr>
          <a:lstStyle/>
          <a:p>
            <a:pPr marL="285750" indent="-228600">
              <a:lnSpc>
                <a:spcPct val="110000"/>
              </a:lnSpc>
              <a:spcAft>
                <a:spcPts val="600"/>
              </a:spcAft>
              <a:buFont typeface="Arial" panose="020B0604020202020204" pitchFamily="34" charset="0"/>
              <a:buChar char="•"/>
            </a:pPr>
            <a:r>
              <a:rPr lang="en-US" sz="2200">
                <a:latin typeface="Century"/>
              </a:rPr>
              <a:t>Having a poor credit mix almost always equates to having more outstanding debt throughout one's entire life. </a:t>
            </a:r>
          </a:p>
          <a:p>
            <a:pPr marL="285750" indent="-228600">
              <a:lnSpc>
                <a:spcPct val="110000"/>
              </a:lnSpc>
              <a:spcAft>
                <a:spcPts val="600"/>
              </a:spcAft>
              <a:buFont typeface="Arial" panose="020B0604020202020204" pitchFamily="34" charset="0"/>
              <a:buChar char="•"/>
            </a:pPr>
            <a:r>
              <a:rPr lang="en-US" sz="2200">
                <a:latin typeface="Century"/>
              </a:rPr>
              <a:t>It is important to note that those with the best credit mix typically have more outstanding debt than the standard, serving as a reminder that debt financing can help an overall portfolio when properly managed. </a:t>
            </a:r>
          </a:p>
          <a:p>
            <a:pPr marL="285750" indent="-228600">
              <a:lnSpc>
                <a:spcPct val="110000"/>
              </a:lnSpc>
              <a:spcAft>
                <a:spcPts val="600"/>
              </a:spcAft>
              <a:buFont typeface="Arial" panose="020B0604020202020204" pitchFamily="34" charset="0"/>
              <a:buChar char="•"/>
            </a:pPr>
            <a:endParaRPr lang="en-US" sz="2200">
              <a:latin typeface="Century"/>
            </a:endParaRPr>
          </a:p>
        </p:txBody>
      </p:sp>
      <mc:AlternateContent xmlns:mc="http://schemas.openxmlformats.org/markup-compatibility/2006" xmlns:p14="http://schemas.microsoft.com/office/powerpoint/2010/main">
        <mc:Choice Requires="p14">
          <p:contentPart p14:bwMode="auto" r:id="rId2">
            <p14:nvContentPartPr>
              <p14:cNvPr id="18" name="Ink 1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8" name="Ink 1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4" name="Content Placeholder 3" descr="A graph with different colored lines&#10;&#10;Description automatically generated">
            <a:extLst>
              <a:ext uri="{FF2B5EF4-FFF2-40B4-BE49-F238E27FC236}">
                <a16:creationId xmlns:a16="http://schemas.microsoft.com/office/drawing/2014/main" id="{A9D91AF9-6FC3-37DF-5435-BC4C29EFA5BC}"/>
              </a:ext>
            </a:extLst>
          </p:cNvPr>
          <p:cNvPicPr>
            <a:picLocks noGrp="1" noChangeAspect="1"/>
          </p:cNvPicPr>
          <p:nvPr>
            <p:ph idx="1"/>
          </p:nvPr>
        </p:nvPicPr>
        <p:blipFill>
          <a:blip r:embed="rId4"/>
          <a:stretch>
            <a:fillRect/>
          </a:stretch>
        </p:blipFill>
        <p:spPr>
          <a:xfrm>
            <a:off x="4654296" y="1392402"/>
            <a:ext cx="6903720" cy="4073195"/>
          </a:xfrm>
          <a:prstGeom prst="rect">
            <a:avLst/>
          </a:prstGeom>
        </p:spPr>
      </p:pic>
    </p:spTree>
    <p:extLst>
      <p:ext uri="{BB962C8B-B14F-4D97-AF65-F5344CB8AC3E}">
        <p14:creationId xmlns:p14="http://schemas.microsoft.com/office/powerpoint/2010/main" val="2988622828"/>
      </p:ext>
    </p:extLst>
  </p:cSld>
  <p:clrMapOvr>
    <a:masterClrMapping/>
  </p:clrMapOvr>
</p:sld>
</file>

<file path=ppt/theme/theme1.xml><?xml version="1.0" encoding="utf-8"?>
<a:theme xmlns:a="http://schemas.openxmlformats.org/drawingml/2006/main" name="SketchyVTI">
  <a:themeElements>
    <a:clrScheme name="AnalogousFromRegularSeed_2SEEDS">
      <a:dk1>
        <a:srgbClr val="000000"/>
      </a:dk1>
      <a:lt1>
        <a:srgbClr val="FFFFFF"/>
      </a:lt1>
      <a:dk2>
        <a:srgbClr val="3D2229"/>
      </a:dk2>
      <a:lt2>
        <a:srgbClr val="E2E5E8"/>
      </a:lt2>
      <a:accent1>
        <a:srgbClr val="D56A17"/>
      </a:accent1>
      <a:accent2>
        <a:srgbClr val="E72D29"/>
      </a:accent2>
      <a:accent3>
        <a:srgbClr val="B8A221"/>
      </a:accent3>
      <a:accent4>
        <a:srgbClr val="14B4A3"/>
      </a:accent4>
      <a:accent5>
        <a:srgbClr val="29ADE7"/>
      </a:accent5>
      <a:accent6>
        <a:srgbClr val="174CD5"/>
      </a:accent6>
      <a:hlink>
        <a:srgbClr val="3F87BF"/>
      </a:hlink>
      <a:folHlink>
        <a:srgbClr val="7F7F7F"/>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14</Slides>
  <Notes>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SketchyVTI</vt:lpstr>
      <vt:lpstr>Financial Behavior Trends</vt:lpstr>
      <vt:lpstr>Business Context</vt:lpstr>
      <vt:lpstr>Data Description</vt:lpstr>
      <vt:lpstr>Data Description/Preparation</vt:lpstr>
      <vt:lpstr>Research Questions</vt:lpstr>
      <vt:lpstr>Methodologies</vt:lpstr>
      <vt:lpstr>Dashboard 1</vt:lpstr>
      <vt:lpstr>Dashboard 2</vt:lpstr>
      <vt:lpstr>Kevin's Results</vt:lpstr>
      <vt:lpstr>Bharath's Results</vt:lpstr>
      <vt:lpstr>Saiful's Results</vt:lpstr>
      <vt:lpstr>Sarvad's Results</vt:lpstr>
      <vt:lpstr>Sahil's Results</vt:lpstr>
      <vt:lpstr>Lessons Learned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Financial Behavior Trends</dc:title>
  <dc:creator>Sarvad Lothe</dc:creator>
  <cp:revision>4</cp:revision>
  <dcterms:created xsi:type="dcterms:W3CDTF">2024-12-07T15:37:57Z</dcterms:created>
  <dcterms:modified xsi:type="dcterms:W3CDTF">2024-12-09T04:01:23Z</dcterms:modified>
</cp:coreProperties>
</file>

<file path=docProps/thumbnail.jpeg>
</file>